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8" r:id="rId3"/>
    <p:sldId id="259" r:id="rId4"/>
    <p:sldId id="260" r:id="rId5"/>
  </p:sldIdLst>
  <p:sldSz cx="9906000" cy="6858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5" d="100"/>
          <a:sy n="75" d="100"/>
        </p:scale>
        <p:origin x="20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9A36AE5-EC7E-4B61-A6B8-7BD43CF9E175}"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1890464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A36AE5-EC7E-4B61-A6B8-7BD43CF9E175}"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2450141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A36AE5-EC7E-4B61-A6B8-7BD43CF9E175}"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3505848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9A36AE5-EC7E-4B61-A6B8-7BD43CF9E175}"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1655144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A36AE5-EC7E-4B61-A6B8-7BD43CF9E175}" type="datetimeFigureOut">
              <a:rPr lang="en-GB" smtClean="0"/>
              <a:t>15/05/2024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1236646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9A36AE5-EC7E-4B61-A6B8-7BD43CF9E175}"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861240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9A36AE5-EC7E-4B61-A6B8-7BD43CF9E175}" type="datetimeFigureOut">
              <a:rPr lang="en-GB" smtClean="0"/>
              <a:t>15/05/2024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1203774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9A36AE5-EC7E-4B61-A6B8-7BD43CF9E175}" type="datetimeFigureOut">
              <a:rPr lang="en-GB" smtClean="0"/>
              <a:t>15/05/2024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3957298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A36AE5-EC7E-4B61-A6B8-7BD43CF9E175}" type="datetimeFigureOut">
              <a:rPr lang="en-GB" smtClean="0"/>
              <a:t>15/05/2024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139543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A36AE5-EC7E-4B61-A6B8-7BD43CF9E175}"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2464996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A36AE5-EC7E-4B61-A6B8-7BD43CF9E175}" type="datetimeFigureOut">
              <a:rPr lang="en-GB" smtClean="0"/>
              <a:t>15/05/2024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CBE6C7B-0E4F-489D-BD2D-477760D6645A}" type="slidenum">
              <a:rPr lang="en-GB" smtClean="0"/>
              <a:t>‹#›</a:t>
            </a:fld>
            <a:endParaRPr lang="en-GB"/>
          </a:p>
        </p:txBody>
      </p:sp>
    </p:spTree>
    <p:extLst>
      <p:ext uri="{BB962C8B-B14F-4D97-AF65-F5344CB8AC3E}">
        <p14:creationId xmlns:p14="http://schemas.microsoft.com/office/powerpoint/2010/main" val="3923451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A36AE5-EC7E-4B61-A6B8-7BD43CF9E175}" type="datetimeFigureOut">
              <a:rPr lang="en-GB" smtClean="0"/>
              <a:t>15/05/2024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BE6C7B-0E4F-489D-BD2D-477760D6645A}" type="slidenum">
              <a:rPr lang="en-GB" smtClean="0"/>
              <a:t>‹#›</a:t>
            </a:fld>
            <a:endParaRPr lang="en-GB"/>
          </a:p>
        </p:txBody>
      </p:sp>
    </p:spTree>
    <p:extLst>
      <p:ext uri="{BB962C8B-B14F-4D97-AF65-F5344CB8AC3E}">
        <p14:creationId xmlns:p14="http://schemas.microsoft.com/office/powerpoint/2010/main" val="4159556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06583" y="0"/>
            <a:ext cx="5780345" cy="276999"/>
          </a:xfrm>
          <a:prstGeom prst="rect">
            <a:avLst/>
          </a:prstGeom>
          <a:noFill/>
        </p:spPr>
        <p:txBody>
          <a:bodyPr wrap="square" rtlCol="0">
            <a:spAutoFit/>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Reception: Long Term Planning – Prime Areas</a:t>
            </a:r>
            <a:endParaRPr lang="en-GB" sz="12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850145505"/>
              </p:ext>
            </p:extLst>
          </p:nvPr>
        </p:nvGraphicFramePr>
        <p:xfrm>
          <a:off x="124858" y="276999"/>
          <a:ext cx="9743793" cy="6449804"/>
        </p:xfrm>
        <a:graphic>
          <a:graphicData uri="http://schemas.openxmlformats.org/drawingml/2006/table">
            <a:tbl>
              <a:tblPr firstRow="1" bandRow="1">
                <a:tableStyleId>{5C22544A-7EE6-4342-B048-85BDC9FD1C3A}</a:tableStyleId>
              </a:tblPr>
              <a:tblGrid>
                <a:gridCol w="901149">
                  <a:extLst>
                    <a:ext uri="{9D8B030D-6E8A-4147-A177-3AD203B41FA5}">
                      <a16:colId xmlns:a16="http://schemas.microsoft.com/office/drawing/2014/main" val="20000"/>
                    </a:ext>
                  </a:extLst>
                </a:gridCol>
                <a:gridCol w="252661">
                  <a:extLst>
                    <a:ext uri="{9D8B030D-6E8A-4147-A177-3AD203B41FA5}">
                      <a16:colId xmlns:a16="http://schemas.microsoft.com/office/drawing/2014/main" val="20001"/>
                    </a:ext>
                  </a:extLst>
                </a:gridCol>
                <a:gridCol w="536655">
                  <a:extLst>
                    <a:ext uri="{9D8B030D-6E8A-4147-A177-3AD203B41FA5}">
                      <a16:colId xmlns:a16="http://schemas.microsoft.com/office/drawing/2014/main" val="20002"/>
                    </a:ext>
                  </a:extLst>
                </a:gridCol>
                <a:gridCol w="1514543">
                  <a:extLst>
                    <a:ext uri="{9D8B030D-6E8A-4147-A177-3AD203B41FA5}">
                      <a16:colId xmlns:a16="http://schemas.microsoft.com/office/drawing/2014/main" val="20003"/>
                    </a:ext>
                  </a:extLst>
                </a:gridCol>
                <a:gridCol w="1307338">
                  <a:extLst>
                    <a:ext uri="{9D8B030D-6E8A-4147-A177-3AD203B41FA5}">
                      <a16:colId xmlns:a16="http://schemas.microsoft.com/office/drawing/2014/main" val="20004"/>
                    </a:ext>
                  </a:extLst>
                </a:gridCol>
                <a:gridCol w="1307338">
                  <a:extLst>
                    <a:ext uri="{9D8B030D-6E8A-4147-A177-3AD203B41FA5}">
                      <a16:colId xmlns:a16="http://schemas.microsoft.com/office/drawing/2014/main" val="20005"/>
                    </a:ext>
                  </a:extLst>
                </a:gridCol>
                <a:gridCol w="1103178">
                  <a:extLst>
                    <a:ext uri="{9D8B030D-6E8A-4147-A177-3AD203B41FA5}">
                      <a16:colId xmlns:a16="http://schemas.microsoft.com/office/drawing/2014/main" val="20006"/>
                    </a:ext>
                  </a:extLst>
                </a:gridCol>
                <a:gridCol w="1395305">
                  <a:extLst>
                    <a:ext uri="{9D8B030D-6E8A-4147-A177-3AD203B41FA5}">
                      <a16:colId xmlns:a16="http://schemas.microsoft.com/office/drawing/2014/main" val="20007"/>
                    </a:ext>
                  </a:extLst>
                </a:gridCol>
                <a:gridCol w="118288">
                  <a:extLst>
                    <a:ext uri="{9D8B030D-6E8A-4147-A177-3AD203B41FA5}">
                      <a16:colId xmlns:a16="http://schemas.microsoft.com/office/drawing/2014/main" val="20008"/>
                    </a:ext>
                  </a:extLst>
                </a:gridCol>
                <a:gridCol w="1307338">
                  <a:extLst>
                    <a:ext uri="{9D8B030D-6E8A-4147-A177-3AD203B41FA5}">
                      <a16:colId xmlns:a16="http://schemas.microsoft.com/office/drawing/2014/main" val="20009"/>
                    </a:ext>
                  </a:extLst>
                </a:gridCol>
              </a:tblGrid>
              <a:tr h="292844">
                <a:tc gridSpan="3">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1061">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Areas</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of Interest</a:t>
                      </a: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a:txBody>
                    <a:bodyPr/>
                    <a:lstStyle/>
                    <a:p>
                      <a:pPr algn="ctr"/>
                      <a:r>
                        <a:rPr lang="en-GB" sz="1100" b="1"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This is Me</a:t>
                      </a:r>
                      <a:endParaRPr lang="en-GB" sz="1100" b="1" u="none"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1"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Let’s Celebrate</a:t>
                      </a:r>
                      <a:endParaRPr lang="en-GB" sz="1100" b="1" u="none"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Our</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World</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Once Upon a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Marvellous</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1100" b="1" baseline="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Minibeasts</a:t>
                      </a: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1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5983">
                <a:tc gridSpan="3">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Communication and Language</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gridSpan="2">
                  <a:txBody>
                    <a:bodyPr/>
                    <a:lstStyle/>
                    <a:p>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Skills</a:t>
                      </a:r>
                    </a:p>
                    <a:p>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Daily</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story.</a:t>
                      </a:r>
                      <a:endPar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to stories with pictures and props.</a:t>
                      </a:r>
                    </a:p>
                    <a:p>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Weekly library book.</a:t>
                      </a:r>
                    </a:p>
                    <a:p>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Vocabulary</a:t>
                      </a:r>
                    </a:p>
                    <a:p>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Word</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of the day.</a:t>
                      </a:r>
                      <a:endPar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Non-fiction Books</a:t>
                      </a:r>
                    </a:p>
                    <a:p>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Questioning</a:t>
                      </a:r>
                    </a:p>
                    <a:p>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Who, where and when</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questions.</a:t>
                      </a:r>
                    </a:p>
                    <a:p>
                      <a:r>
                        <a:rPr lang="en-GB" sz="1100" b="1" u="sng"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Speaking</a:t>
                      </a:r>
                    </a:p>
                    <a:p>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Use social phrases.</a:t>
                      </a:r>
                    </a:p>
                    <a:p>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Speak in sentences.</a:t>
                      </a:r>
                    </a:p>
                    <a:p>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Join in with stories.</a:t>
                      </a:r>
                    </a:p>
                    <a:p>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Learn new songs.</a:t>
                      </a:r>
                      <a:endParaRPr lang="en-GB" sz="1100" b="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Skills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Daily</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story.</a:t>
                      </a:r>
                      <a:endPar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 with pictures.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Weekly library book.</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Word of the day.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Non-fiction Books</a:t>
                      </a:r>
                      <a:endPar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Questioning</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Why and how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Speaking</a:t>
                      </a:r>
                      <a:endPar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Connect ideas using a range of connectives.</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Describe events in some detail.</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Retell stories.</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Learn a new</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rhyme.</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Skills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Daily</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story.</a:t>
                      </a:r>
                      <a:endPar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some stories</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without pictures.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Weekly library book.</a:t>
                      </a:r>
                      <a:endPar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Vocabulary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Word</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of the day.</a:t>
                      </a:r>
                      <a:endPar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Non-fiction Books</a:t>
                      </a:r>
                      <a:endPar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Questioning</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Open</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ended questions.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Speaking</a:t>
                      </a:r>
                      <a:endPar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Problem solving.</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Organise</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thinking.</a:t>
                      </a:r>
                    </a:p>
                    <a:p>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Explain.</a:t>
                      </a:r>
                    </a:p>
                    <a:p>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Retell stories in detail.</a:t>
                      </a:r>
                    </a:p>
                    <a:p>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Learn a poem.</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40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3178">
                <a:tc gridSpan="3">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PSED</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3D PSHE</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3D PSHE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3D PSHE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5983">
                <a:tc>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Religious</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Education</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Agreed Syllabus for R.E.</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algn="l"/>
                      <a:r>
                        <a:rPr lang="en-GB" sz="1100" kern="1200"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Being Special: Where do we belong?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kern="1200"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Why is Christmas Special for Christians?</a:t>
                      </a:r>
                    </a:p>
                    <a:p>
                      <a:pPr algn="l"/>
                      <a:r>
                        <a:rPr lang="en-GB" sz="1100" kern="1200" dirty="0" err="1" smtClean="0">
                          <a:solidFill>
                            <a:schemeClr val="tx1"/>
                          </a:solidFill>
                          <a:effectLst/>
                          <a:latin typeface="Tahoma" panose="020B0604030504040204" pitchFamily="34" charset="0"/>
                          <a:ea typeface="Tahoma" panose="020B0604030504040204" pitchFamily="34" charset="0"/>
                          <a:cs typeface="Tahoma" panose="020B0604030504040204" pitchFamily="34" charset="0"/>
                        </a:rPr>
                        <a:t>St.Thomas</a:t>
                      </a:r>
                      <a:r>
                        <a:rPr lang="en-GB" sz="1100" kern="1200"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 church visit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Why is the word ‘God’ so important to Christians?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Why is Easter special to</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Christians?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What Places</a:t>
                      </a:r>
                      <a:r>
                        <a:rPr lang="en-GB" sz="1100" kern="1200" baseline="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Are Special and Why?</a:t>
                      </a:r>
                      <a:endParaRPr lang="en-GB" sz="1100"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What times/stories are Special and Why?</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655983">
                <a:tc gridSpan="2">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Physical Development</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100" dirty="0">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The P.E.</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Hub</a:t>
                      </a: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1100" dirty="0">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b="1" u="sng"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Gymnastics</a:t>
                      </a:r>
                    </a:p>
                    <a:p>
                      <a:pPr algn="l"/>
                      <a:r>
                        <a:rPr lang="en-GB" sz="1100" b="0" u="non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Further develop confidence in fundamental movements. Learn and refine</a:t>
                      </a:r>
                      <a:r>
                        <a:rPr lang="en-GB" sz="1100" b="0" u="none" kern="1200" baseline="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a variety of shapes, jumps, balances and rolls. Link simple balance, jump and travel actions.</a:t>
                      </a:r>
                      <a:endParaRPr lang="en-GB" sz="1100" b="0" u="non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Dance</a:t>
                      </a:r>
                    </a:p>
                    <a:p>
                      <a:pPr algn="l"/>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Count and move to beats of 8. Work as an individual, partner and part of a group. Copy and repeat movement patterns.</a:t>
                      </a:r>
                      <a:endParaRPr lang="en-GB" sz="1100" b="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1" u="sng"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Speed, agility and travel</a:t>
                      </a:r>
                    </a:p>
                    <a:p>
                      <a:r>
                        <a:rPr lang="en-GB" sz="1100" b="0" u="non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Participate</a:t>
                      </a:r>
                      <a:r>
                        <a:rPr lang="en-GB" sz="1100" b="0" u="none" kern="1200" baseline="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in a variety of agility-based activities. Recognise the difference between actions e.g. moving softly, quickly, powerfully etc.</a:t>
                      </a:r>
                      <a:endParaRPr lang="en-GB" sz="1100" b="0" u="non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u="sng"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Manipulation and co-ordination</a:t>
                      </a:r>
                    </a:p>
                    <a:p>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Fitzy multi-skills</a:t>
                      </a:r>
                    </a:p>
                    <a:p>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Co-ordinate</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similar objects in a variety of ways. Differentiate ways to manoeuvre objects. Skip in isolation and with rope.</a:t>
                      </a:r>
                      <a:endParaRPr lang="en-GB" sz="1100" b="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45324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96335" y="121806"/>
            <a:ext cx="5533206" cy="369332"/>
          </a:xfrm>
          <a:prstGeom prst="rect">
            <a:avLst/>
          </a:prstGeom>
          <a:noFill/>
        </p:spPr>
        <p:txBody>
          <a:bodyPr wrap="square" rtlCol="0">
            <a:spAutoFit/>
          </a:bodyPr>
          <a:lstStyle/>
          <a:p>
            <a:pPr algn="ctr"/>
            <a:r>
              <a:rPr lang="en-GB" dirty="0" smtClean="0">
                <a:latin typeface="Comic Sans MS" panose="030F0702030302020204" pitchFamily="66" charset="0"/>
              </a:rPr>
              <a:t>Reception: Long Term Planning – Specific Areas</a:t>
            </a:r>
            <a:endParaRPr lang="en-GB"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000420006"/>
              </p:ext>
            </p:extLst>
          </p:nvPr>
        </p:nvGraphicFramePr>
        <p:xfrm>
          <a:off x="251791" y="581965"/>
          <a:ext cx="9422295" cy="6155219"/>
        </p:xfrm>
        <a:graphic>
          <a:graphicData uri="http://schemas.openxmlformats.org/drawingml/2006/table">
            <a:tbl>
              <a:tblPr firstRow="1" bandRow="1">
                <a:tableStyleId>{5C22544A-7EE6-4342-B048-85BDC9FD1C3A}</a:tableStyleId>
              </a:tblPr>
              <a:tblGrid>
                <a:gridCol w="1090626">
                  <a:extLst>
                    <a:ext uri="{9D8B030D-6E8A-4147-A177-3AD203B41FA5}">
                      <a16:colId xmlns:a16="http://schemas.microsoft.com/office/drawing/2014/main" val="20000"/>
                    </a:ext>
                  </a:extLst>
                </a:gridCol>
                <a:gridCol w="700392">
                  <a:extLst>
                    <a:ext uri="{9D8B030D-6E8A-4147-A177-3AD203B41FA5}">
                      <a16:colId xmlns:a16="http://schemas.microsoft.com/office/drawing/2014/main" val="20001"/>
                    </a:ext>
                  </a:extLst>
                </a:gridCol>
                <a:gridCol w="651753">
                  <a:extLst>
                    <a:ext uri="{9D8B030D-6E8A-4147-A177-3AD203B41FA5}">
                      <a16:colId xmlns:a16="http://schemas.microsoft.com/office/drawing/2014/main" val="20002"/>
                    </a:ext>
                  </a:extLst>
                </a:gridCol>
                <a:gridCol w="596667">
                  <a:extLst>
                    <a:ext uri="{9D8B030D-6E8A-4147-A177-3AD203B41FA5}">
                      <a16:colId xmlns:a16="http://schemas.microsoft.com/office/drawing/2014/main" val="20003"/>
                    </a:ext>
                  </a:extLst>
                </a:gridCol>
                <a:gridCol w="596667">
                  <a:extLst>
                    <a:ext uri="{9D8B030D-6E8A-4147-A177-3AD203B41FA5}">
                      <a16:colId xmlns:a16="http://schemas.microsoft.com/office/drawing/2014/main" val="20004"/>
                    </a:ext>
                  </a:extLst>
                </a:gridCol>
                <a:gridCol w="578619">
                  <a:extLst>
                    <a:ext uri="{9D8B030D-6E8A-4147-A177-3AD203B41FA5}">
                      <a16:colId xmlns:a16="http://schemas.microsoft.com/office/drawing/2014/main" val="20005"/>
                    </a:ext>
                  </a:extLst>
                </a:gridCol>
                <a:gridCol w="578619">
                  <a:extLst>
                    <a:ext uri="{9D8B030D-6E8A-4147-A177-3AD203B41FA5}">
                      <a16:colId xmlns:a16="http://schemas.microsoft.com/office/drawing/2014/main" val="20006"/>
                    </a:ext>
                  </a:extLst>
                </a:gridCol>
                <a:gridCol w="600292">
                  <a:extLst>
                    <a:ext uri="{9D8B030D-6E8A-4147-A177-3AD203B41FA5}">
                      <a16:colId xmlns:a16="http://schemas.microsoft.com/office/drawing/2014/main" val="20007"/>
                    </a:ext>
                  </a:extLst>
                </a:gridCol>
                <a:gridCol w="556946">
                  <a:extLst>
                    <a:ext uri="{9D8B030D-6E8A-4147-A177-3AD203B41FA5}">
                      <a16:colId xmlns:a16="http://schemas.microsoft.com/office/drawing/2014/main" val="20008"/>
                    </a:ext>
                  </a:extLst>
                </a:gridCol>
                <a:gridCol w="578619">
                  <a:extLst>
                    <a:ext uri="{9D8B030D-6E8A-4147-A177-3AD203B41FA5}">
                      <a16:colId xmlns:a16="http://schemas.microsoft.com/office/drawing/2014/main" val="20009"/>
                    </a:ext>
                  </a:extLst>
                </a:gridCol>
                <a:gridCol w="578619">
                  <a:extLst>
                    <a:ext uri="{9D8B030D-6E8A-4147-A177-3AD203B41FA5}">
                      <a16:colId xmlns:a16="http://schemas.microsoft.com/office/drawing/2014/main" val="20010"/>
                    </a:ext>
                  </a:extLst>
                </a:gridCol>
                <a:gridCol w="578619">
                  <a:extLst>
                    <a:ext uri="{9D8B030D-6E8A-4147-A177-3AD203B41FA5}">
                      <a16:colId xmlns:a16="http://schemas.microsoft.com/office/drawing/2014/main" val="20011"/>
                    </a:ext>
                  </a:extLst>
                </a:gridCol>
                <a:gridCol w="578619">
                  <a:extLst>
                    <a:ext uri="{9D8B030D-6E8A-4147-A177-3AD203B41FA5}">
                      <a16:colId xmlns:a16="http://schemas.microsoft.com/office/drawing/2014/main" val="20012"/>
                    </a:ext>
                  </a:extLst>
                </a:gridCol>
                <a:gridCol w="578619">
                  <a:extLst>
                    <a:ext uri="{9D8B030D-6E8A-4147-A177-3AD203B41FA5}">
                      <a16:colId xmlns:a16="http://schemas.microsoft.com/office/drawing/2014/main" val="20013"/>
                    </a:ext>
                  </a:extLst>
                </a:gridCol>
                <a:gridCol w="578619">
                  <a:extLst>
                    <a:ext uri="{9D8B030D-6E8A-4147-A177-3AD203B41FA5}">
                      <a16:colId xmlns:a16="http://schemas.microsoft.com/office/drawing/2014/main" val="20014"/>
                    </a:ext>
                  </a:extLst>
                </a:gridCol>
              </a:tblGrid>
              <a:tr h="358939">
                <a:tc gridSpan="3">
                  <a:txBody>
                    <a:bodyPr/>
                    <a:lstStyle/>
                    <a:p>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GB"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1</a:t>
                      </a: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GB"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2</a:t>
                      </a: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GB"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1</a:t>
                      </a: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GB"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2</a:t>
                      </a: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GB"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1</a:t>
                      </a: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algn="ctr"/>
                      <a:r>
                        <a:rPr lang="en-GB" sz="12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2</a:t>
                      </a: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0"/>
                  </a:ext>
                </a:extLst>
              </a:tr>
              <a:tr h="424070">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Areas</a:t>
                      </a:r>
                      <a:r>
                        <a:rPr lang="en-GB" sz="12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of Interest</a:t>
                      </a:r>
                      <a:endPar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This is Me</a:t>
                      </a:r>
                    </a:p>
                    <a:p>
                      <a:pPr algn="ct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Let’s Celebrate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Once</a:t>
                      </a:r>
                      <a:r>
                        <a:rPr lang="en-GB" sz="12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Upon a Time</a:t>
                      </a:r>
                      <a:endPar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Our</a:t>
                      </a:r>
                      <a:r>
                        <a:rPr lang="en-GB" sz="12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World</a:t>
                      </a:r>
                      <a:endPar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Marvellous</a:t>
                      </a:r>
                      <a:r>
                        <a:rPr lang="en-GB" sz="12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r>
                        <a:rPr lang="en-GB" sz="1200" b="1" baseline="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Minibeasts</a:t>
                      </a:r>
                      <a:endParaRPr lang="en-GB" sz="12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pPr algn="ctr"/>
                      <a:endParaRPr lang="en-GB" sz="12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1"/>
                  </a:ext>
                </a:extLst>
              </a:tr>
              <a:tr h="386080">
                <a:tc rowSpan="4">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Literacy </a:t>
                      </a: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Comprehension</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Elmer</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Funny Bones</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Colour Monster</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Colour Monster Goes to School</a:t>
                      </a: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Bonfire</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Night </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Poems</a:t>
                      </a: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Kipper’s Birthday </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Nativity</a:t>
                      </a: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Three Billy Goats</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Gruff</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Enormous Turnip</a:t>
                      </a: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Ugly Duckling </a:t>
                      </a: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Easter </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Story</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Town and </a:t>
                      </a: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Country/ Town Mouse Country Mouse </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Great </a:t>
                      </a: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Race</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Queens Knickers/The Kings</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Pants</a:t>
                      </a:r>
                    </a:p>
                    <a:p>
                      <a:pPr marL="171450" indent="-171450">
                        <a:buFont typeface="Arial" panose="020B0604020202020204" pitchFamily="34" charset="0"/>
                        <a:buChar char="•"/>
                      </a:pPr>
                      <a:r>
                        <a:rPr lang="en-GB" sz="1100" b="0" baseline="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Handa’s</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Surprise </a:t>
                      </a: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All About Families</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Very Hungry Caterpillar</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The Bumble Bear</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What the Ladybird Heard</a:t>
                      </a: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Mad About </a:t>
                      </a:r>
                      <a:r>
                        <a:rPr lang="en-GB" sz="1100" b="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Minibeasts</a:t>
                      </a: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Listening to Stories</a:t>
                      </a:r>
                    </a:p>
                    <a:p>
                      <a:pPr marL="171450" indent="-171450">
                        <a:buFont typeface="Arial" panose="020B0604020202020204" pitchFamily="34" charset="0"/>
                        <a:buChar char="•"/>
                      </a:pPr>
                      <a:r>
                        <a:rPr lang="en-GB" sz="1100" b="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Superworm</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Norman</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the Slug with the Silly Shell</a:t>
                      </a: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Tadpole to Frog</a:t>
                      </a:r>
                    </a:p>
                    <a:p>
                      <a:pPr marL="171450" indent="-171450">
                        <a:buFont typeface="Arial" panose="020B0604020202020204" pitchFamily="34" charset="0"/>
                        <a:buChar char="•"/>
                      </a:pP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Spinderella </a:t>
                      </a:r>
                      <a:endPar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2"/>
                  </a:ext>
                </a:extLst>
              </a:tr>
              <a:tr h="386080">
                <a:tc vMerge="1">
                  <a:txBody>
                    <a:bodyPr/>
                    <a:lstStyle/>
                    <a:p>
                      <a:endParaRPr lang="en-GB"/>
                    </a:p>
                  </a:txBody>
                  <a:tcPr/>
                </a:tc>
                <a:tc>
                  <a:txBody>
                    <a:bodyPr/>
                    <a:lstStyle/>
                    <a:p>
                      <a:pPr algn="l"/>
                      <a:r>
                        <a:rPr lang="en-GB" sz="9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Word Reading</a:t>
                      </a:r>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9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Read Write </a:t>
                      </a:r>
                      <a:r>
                        <a:rPr lang="en-GB" sz="900" b="1"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Inc</a:t>
                      </a:r>
                      <a:endParaRPr lang="en-GB" sz="9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Set 1 sounds and blending</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Ditties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Red Books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4">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Green </a:t>
                      </a: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Books/ Purple Books </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3"/>
                  </a:ext>
                </a:extLst>
              </a:tr>
              <a:tr h="386080">
                <a:tc vMerge="1">
                  <a:txBody>
                    <a:bodyPr/>
                    <a:lstStyle/>
                    <a:p>
                      <a:endParaRPr lang="en-GB"/>
                    </a:p>
                  </a:txBody>
                  <a:tcPr/>
                </a:tc>
                <a:tc gridSpan="2">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Writing</a:t>
                      </a: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Name Writing</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CVC words</a:t>
                      </a:r>
                    </a:p>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Labelling</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Lists</a:t>
                      </a:r>
                    </a:p>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I can sentences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Simple Sentence</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Writing</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Simple Sentence</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Writing</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4"/>
                  </a:ext>
                </a:extLst>
              </a:tr>
              <a:tr h="386080">
                <a:tc vMerge="1">
                  <a:txBody>
                    <a:bodyPr/>
                    <a:lstStyle/>
                    <a:p>
                      <a:pPr algn="ctr"/>
                      <a:endParaRPr lang="en-GB" sz="1200" b="1"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Handwriting</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Busy Fingers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Busy Fingers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8">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Letter Formation</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5"/>
                  </a:ext>
                </a:extLst>
              </a:tr>
              <a:tr h="386080">
                <a:tc>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Mathematics</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White Rose</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Getting</a:t>
                      </a:r>
                      <a:r>
                        <a:rPr lang="en-GB" sz="8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to Know You</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Just Like Me</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It’s me 1,</a:t>
                      </a:r>
                      <a:r>
                        <a:rPr lang="en-GB" sz="8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2, 3</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Light and Dark</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Alive in 5</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Growing 6, 7, 8</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Building 9,</a:t>
                      </a:r>
                      <a:r>
                        <a:rPr lang="en-GB" sz="8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10</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Review and Revisit</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To 20 and beyond</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First, Then and Now</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Find my Pattern</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800" dirty="0" smtClean="0">
                          <a:solidFill>
                            <a:schemeClr val="tx1"/>
                          </a:solidFill>
                          <a:latin typeface="Tahoma" panose="020B0604030504040204" pitchFamily="34" charset="0"/>
                          <a:ea typeface="Tahoma" panose="020B0604030504040204" pitchFamily="34" charset="0"/>
                          <a:cs typeface="Tahoma" panose="020B0604030504040204" pitchFamily="34" charset="0"/>
                        </a:rPr>
                        <a:t>On the Move</a:t>
                      </a:r>
                      <a:endParaRPr lang="en-GB" sz="8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59362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45731" y="0"/>
            <a:ext cx="5533206" cy="276999"/>
          </a:xfrm>
          <a:prstGeom prst="rect">
            <a:avLst/>
          </a:prstGeom>
          <a:noFill/>
        </p:spPr>
        <p:txBody>
          <a:bodyPr wrap="square" rtlCol="0">
            <a:spAutoFit/>
          </a:bodyPr>
          <a:lstStyle/>
          <a:p>
            <a:pPr algn="ctr"/>
            <a:r>
              <a:rPr lang="en-GB" sz="1200" dirty="0" smtClean="0">
                <a:latin typeface="Tahoma" panose="020B0604030504040204" pitchFamily="34" charset="0"/>
                <a:ea typeface="Tahoma" panose="020B0604030504040204" pitchFamily="34" charset="0"/>
                <a:cs typeface="Tahoma" panose="020B0604030504040204" pitchFamily="34" charset="0"/>
              </a:rPr>
              <a:t>Reception: Long Term Planning – Specific Areas</a:t>
            </a:r>
            <a:endParaRPr lang="en-GB" sz="1200" dirty="0">
              <a:latin typeface="Tahoma" panose="020B0604030504040204" pitchFamily="34" charset="0"/>
              <a:ea typeface="Tahoma" panose="020B0604030504040204" pitchFamily="34" charset="0"/>
              <a:cs typeface="Tahoma" panose="020B0604030504040204"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672658536"/>
              </p:ext>
            </p:extLst>
          </p:nvPr>
        </p:nvGraphicFramePr>
        <p:xfrm>
          <a:off x="119270" y="277000"/>
          <a:ext cx="9750682" cy="6751320"/>
        </p:xfrm>
        <a:graphic>
          <a:graphicData uri="http://schemas.openxmlformats.org/drawingml/2006/table">
            <a:tbl>
              <a:tblPr firstRow="1" bandRow="1">
                <a:tableStyleId>{5C22544A-7EE6-4342-B048-85BDC9FD1C3A}</a:tableStyleId>
              </a:tblPr>
              <a:tblGrid>
                <a:gridCol w="516834">
                  <a:extLst>
                    <a:ext uri="{9D8B030D-6E8A-4147-A177-3AD203B41FA5}">
                      <a16:colId xmlns:a16="http://schemas.microsoft.com/office/drawing/2014/main" val="20000"/>
                    </a:ext>
                  </a:extLst>
                </a:gridCol>
                <a:gridCol w="397566">
                  <a:extLst>
                    <a:ext uri="{9D8B030D-6E8A-4147-A177-3AD203B41FA5}">
                      <a16:colId xmlns:a16="http://schemas.microsoft.com/office/drawing/2014/main" val="20001"/>
                    </a:ext>
                  </a:extLst>
                </a:gridCol>
                <a:gridCol w="1842052">
                  <a:extLst>
                    <a:ext uri="{9D8B030D-6E8A-4147-A177-3AD203B41FA5}">
                      <a16:colId xmlns:a16="http://schemas.microsoft.com/office/drawing/2014/main" val="20002"/>
                    </a:ext>
                  </a:extLst>
                </a:gridCol>
                <a:gridCol w="569843">
                  <a:extLst>
                    <a:ext uri="{9D8B030D-6E8A-4147-A177-3AD203B41FA5}">
                      <a16:colId xmlns:a16="http://schemas.microsoft.com/office/drawing/2014/main" val="20003"/>
                    </a:ext>
                  </a:extLst>
                </a:gridCol>
                <a:gridCol w="1152939">
                  <a:extLst>
                    <a:ext uri="{9D8B030D-6E8A-4147-A177-3AD203B41FA5}">
                      <a16:colId xmlns:a16="http://schemas.microsoft.com/office/drawing/2014/main" val="20004"/>
                    </a:ext>
                  </a:extLst>
                </a:gridCol>
                <a:gridCol w="505134">
                  <a:extLst>
                    <a:ext uri="{9D8B030D-6E8A-4147-A177-3AD203B41FA5}">
                      <a16:colId xmlns:a16="http://schemas.microsoft.com/office/drawing/2014/main" val="20005"/>
                    </a:ext>
                  </a:extLst>
                </a:gridCol>
                <a:gridCol w="502032">
                  <a:extLst>
                    <a:ext uri="{9D8B030D-6E8A-4147-A177-3AD203B41FA5}">
                      <a16:colId xmlns:a16="http://schemas.microsoft.com/office/drawing/2014/main" val="20006"/>
                    </a:ext>
                  </a:extLst>
                </a:gridCol>
                <a:gridCol w="793864">
                  <a:extLst>
                    <a:ext uri="{9D8B030D-6E8A-4147-A177-3AD203B41FA5}">
                      <a16:colId xmlns:a16="http://schemas.microsoft.com/office/drawing/2014/main" val="20007"/>
                    </a:ext>
                  </a:extLst>
                </a:gridCol>
                <a:gridCol w="1217547">
                  <a:extLst>
                    <a:ext uri="{9D8B030D-6E8A-4147-A177-3AD203B41FA5}">
                      <a16:colId xmlns:a16="http://schemas.microsoft.com/office/drawing/2014/main" val="20008"/>
                    </a:ext>
                  </a:extLst>
                </a:gridCol>
                <a:gridCol w="1073815">
                  <a:extLst>
                    <a:ext uri="{9D8B030D-6E8A-4147-A177-3AD203B41FA5}">
                      <a16:colId xmlns:a16="http://schemas.microsoft.com/office/drawing/2014/main" val="20009"/>
                    </a:ext>
                  </a:extLst>
                </a:gridCol>
                <a:gridCol w="1179056">
                  <a:extLst>
                    <a:ext uri="{9D8B030D-6E8A-4147-A177-3AD203B41FA5}">
                      <a16:colId xmlns:a16="http://schemas.microsoft.com/office/drawing/2014/main" val="20010"/>
                    </a:ext>
                  </a:extLst>
                </a:gridCol>
              </a:tblGrid>
              <a:tr h="258936">
                <a:tc gridSpan="2">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504755">
                <a:tc rowSpan="3">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Understanding</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the World</a:t>
                      </a: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 </a:t>
                      </a: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Past and Present</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Talk about members of their immediate family and community.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Name and describe people who are familiar to them.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Comment on images of familiar situations in the past.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100" b="0" i="0" u="none" strike="noStrike" kern="1200" cap="none" spc="0" normalizeH="0" baseline="0" noProof="0" dirty="0" smtClean="0">
                          <a:ln>
                            <a:noFill/>
                          </a:ln>
                          <a:solidFill>
                            <a:prstClr val="black"/>
                          </a:solidFill>
                          <a:effectLst/>
                          <a:uLnTx/>
                          <a:uFillTx/>
                          <a:latin typeface="Tahoma" panose="020B0604030504040204" pitchFamily="34" charset="0"/>
                          <a:ea typeface="Tahoma" panose="020B0604030504040204" pitchFamily="34" charset="0"/>
                          <a:cs typeface="Tahoma" panose="020B0604030504040204" pitchFamily="34" charset="0"/>
                        </a:rPr>
                        <a:t>Comment on images of familiar situations in the past.</a:t>
                      </a:r>
                      <a:endPar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Compare and contrast characters from stories, including figures from the past.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baseline="0" smtClean="0">
                          <a:solidFill>
                            <a:schemeClr val="tx1"/>
                          </a:solidFill>
                          <a:latin typeface="Tahoma" panose="020B0604030504040204" pitchFamily="34" charset="0"/>
                          <a:ea typeface="Tahoma" panose="020B0604030504040204" pitchFamily="34" charset="0"/>
                          <a:cs typeface="Tahoma" panose="020B0604030504040204" pitchFamily="34" charset="0"/>
                        </a:rPr>
                        <a:t>Talk about members of their immediate family and community.</a:t>
                      </a:r>
                      <a:endPar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1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577008">
                <a:tc vMerge="1">
                  <a:txBody>
                    <a:bodyPr/>
                    <a:lstStyle/>
                    <a:p>
                      <a:endParaRPr lang="en-GB"/>
                    </a:p>
                  </a:txBody>
                  <a:tcPr/>
                </a:tc>
                <a:tc>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People,</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Culture and Communities</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Understand that some places are special to members</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of their community.</a:t>
                      </a:r>
                    </a:p>
                    <a:p>
                      <a:pPr marL="171450" indent="-171450">
                        <a:buFont typeface="Arial" panose="020B0604020202020204" pitchFamily="34" charset="0"/>
                        <a:buChar cha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Recognise that people have different beliefs and celebrate special times in different ways.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Recognise some similarities</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and differences between life in this country and life in other countries.</a:t>
                      </a:r>
                    </a:p>
                    <a:p>
                      <a:pPr marL="171450" indent="-171450">
                        <a:buFont typeface="Arial" panose="020B0604020202020204" pitchFamily="34" charset="0"/>
                        <a:buChar cha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Recognise some environments that are different to the one in which they live.</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Draw information from a simple map.</a:t>
                      </a:r>
                    </a:p>
                    <a:p>
                      <a:pPr marL="171450" indent="-171450">
                        <a:buFont typeface="Arial" panose="020B0604020202020204" pitchFamily="34" charset="0"/>
                        <a:buChar cha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593828">
                <a:tc vMerge="1">
                  <a:txBody>
                    <a:bodyPr/>
                    <a:lstStyle/>
                    <a:p>
                      <a:pPr algn="ct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The Natural World</a:t>
                      </a: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Label body parts – skull, leg,</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hip, back, foot</a:t>
                      </a: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t>
                      </a:r>
                    </a:p>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Pets</a:t>
                      </a:r>
                    </a:p>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Body</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part songs</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indent="0">
                        <a:buFont typeface="Arial" panose="020B0604020202020204" pitchFamily="34" charset="0"/>
                        <a:buNone/>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Vets role</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play</a:t>
                      </a:r>
                    </a:p>
                    <a:p>
                      <a:pPr marL="171450" indent="-171450">
                        <a:buFont typeface="Arial" panose="020B0604020202020204" pitchFamily="34" charset="0"/>
                        <a:buChar cha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Explore ice</a:t>
                      </a:r>
                    </a:p>
                    <a:p>
                      <a:pPr marL="171450" indent="-171450">
                        <a:buFont typeface="Arial" panose="020B0604020202020204" pitchFamily="34" charset="0"/>
                        <a:buChar cha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Floating and sinking</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Plastic pollution</a:t>
                      </a:r>
                    </a:p>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Recycling</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171450" indent="-171450">
                        <a:buFont typeface="Arial" panose="020B0604020202020204" pitchFamily="34" charset="0"/>
                        <a:buChar cha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Life cycle</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of a butterfly.</a:t>
                      </a:r>
                    </a:p>
                    <a:p>
                      <a:pPr marL="171450" indent="-171450">
                        <a:buFont typeface="Arial" panose="020B0604020202020204" pitchFamily="34" charset="0"/>
                        <a:buChar cha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Life cycle of a frog.</a:t>
                      </a:r>
                    </a:p>
                    <a:p>
                      <a:pPr marL="171450" indent="-171450">
                        <a:buFont typeface="Arial" panose="020B0604020202020204" pitchFamily="34" charset="0"/>
                        <a:buChar cha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Observational drawing of </a:t>
                      </a:r>
                      <a:r>
                        <a:rPr lang="en-GB" sz="1100" baseline="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minibeasts</a:t>
                      </a:r>
                      <a:endPar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171450" indent="-171450">
                        <a:buFont typeface="Arial" panose="020B0604020202020204" pitchFamily="34" charset="0"/>
                        <a:buChar char="•"/>
                      </a:pPr>
                      <a:r>
                        <a:rPr lang="en-GB" sz="1100" baseline="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Minibeast</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habitats</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73526">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Willows</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Outdoor Workshop</a:t>
                      </a: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GB"/>
                    </a:p>
                  </a:txBody>
                  <a:tcPr/>
                </a:tc>
                <a:tc gridSpan="9">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Every other week children will have the opportunity</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to explore the natural world around them in our woodland area. They will be asked to describe what they see, hear, and feel whilst outside. Children will also be given the opportunity to understand the effect of changing seasons on the natural world around them and be encouraged to observe the weather.</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4"/>
                  </a:ext>
                </a:extLst>
              </a:tr>
              <a:tr h="741491">
                <a:tc vMerge="1">
                  <a:txBody>
                    <a:bodyPr/>
                    <a:lstStyle/>
                    <a:p>
                      <a:pPr algn="ct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Look</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for signs of autumn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Look for signs of winter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Hibernating</a:t>
                      </a: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animals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Observational drawing of a tree.</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Look for signs of spring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Observational drawing of a tree.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Observational drawing of a tree.</a:t>
                      </a: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Look for signs of summer.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Observational drawing of a tree.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Polytunnel</a:t>
                      </a: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 – planting (identify parts of a plant – leaf, stem, root, bulb, seed, flower.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Minibeast</a:t>
                      </a: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 hunt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38476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96335" y="121806"/>
            <a:ext cx="5533206" cy="369332"/>
          </a:xfrm>
          <a:prstGeom prst="rect">
            <a:avLst/>
          </a:prstGeom>
          <a:noFill/>
        </p:spPr>
        <p:txBody>
          <a:bodyPr wrap="square" rtlCol="0">
            <a:spAutoFit/>
          </a:bodyPr>
          <a:lstStyle/>
          <a:p>
            <a:pPr algn="ctr"/>
            <a:r>
              <a:rPr lang="en-GB" dirty="0" smtClean="0">
                <a:latin typeface="Comic Sans MS" panose="030F0702030302020204" pitchFamily="66" charset="0"/>
              </a:rPr>
              <a:t>Reception: Long Term Planning – Specific Areas</a:t>
            </a:r>
            <a:endParaRPr lang="en-GB" dirty="0">
              <a:latin typeface="Comic Sans MS" panose="030F0702030302020204"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094156553"/>
              </p:ext>
            </p:extLst>
          </p:nvPr>
        </p:nvGraphicFramePr>
        <p:xfrm>
          <a:off x="251791" y="497151"/>
          <a:ext cx="9521087" cy="6205136"/>
        </p:xfrm>
        <a:graphic>
          <a:graphicData uri="http://schemas.openxmlformats.org/drawingml/2006/table">
            <a:tbl>
              <a:tblPr firstRow="1" bandRow="1">
                <a:tableStyleId>{5C22544A-7EE6-4342-B048-85BDC9FD1C3A}</a:tableStyleId>
              </a:tblPr>
              <a:tblGrid>
                <a:gridCol w="1272209">
                  <a:extLst>
                    <a:ext uri="{9D8B030D-6E8A-4147-A177-3AD203B41FA5}">
                      <a16:colId xmlns:a16="http://schemas.microsoft.com/office/drawing/2014/main" val="20000"/>
                    </a:ext>
                  </a:extLst>
                </a:gridCol>
                <a:gridCol w="1170562">
                  <a:extLst>
                    <a:ext uri="{9D8B030D-6E8A-4147-A177-3AD203B41FA5}">
                      <a16:colId xmlns:a16="http://schemas.microsoft.com/office/drawing/2014/main" val="20001"/>
                    </a:ext>
                  </a:extLst>
                </a:gridCol>
                <a:gridCol w="1292126">
                  <a:extLst>
                    <a:ext uri="{9D8B030D-6E8A-4147-A177-3AD203B41FA5}">
                      <a16:colId xmlns:a16="http://schemas.microsoft.com/office/drawing/2014/main" val="20002"/>
                    </a:ext>
                  </a:extLst>
                </a:gridCol>
                <a:gridCol w="1157238">
                  <a:extLst>
                    <a:ext uri="{9D8B030D-6E8A-4147-A177-3AD203B41FA5}">
                      <a16:colId xmlns:a16="http://schemas.microsoft.com/office/drawing/2014/main" val="20003"/>
                    </a:ext>
                  </a:extLst>
                </a:gridCol>
                <a:gridCol w="1157238">
                  <a:extLst>
                    <a:ext uri="{9D8B030D-6E8A-4147-A177-3AD203B41FA5}">
                      <a16:colId xmlns:a16="http://schemas.microsoft.com/office/drawing/2014/main" val="20004"/>
                    </a:ext>
                  </a:extLst>
                </a:gridCol>
                <a:gridCol w="1157238">
                  <a:extLst>
                    <a:ext uri="{9D8B030D-6E8A-4147-A177-3AD203B41FA5}">
                      <a16:colId xmlns:a16="http://schemas.microsoft.com/office/drawing/2014/main" val="20005"/>
                    </a:ext>
                  </a:extLst>
                </a:gridCol>
                <a:gridCol w="1157238">
                  <a:extLst>
                    <a:ext uri="{9D8B030D-6E8A-4147-A177-3AD203B41FA5}">
                      <a16:colId xmlns:a16="http://schemas.microsoft.com/office/drawing/2014/main" val="20006"/>
                    </a:ext>
                  </a:extLst>
                </a:gridCol>
                <a:gridCol w="1157238">
                  <a:extLst>
                    <a:ext uri="{9D8B030D-6E8A-4147-A177-3AD203B41FA5}">
                      <a16:colId xmlns:a16="http://schemas.microsoft.com/office/drawing/2014/main" val="20007"/>
                    </a:ext>
                  </a:extLst>
                </a:gridCol>
              </a:tblGrid>
              <a:tr h="224405">
                <a:tc gridSpan="2">
                  <a:txBody>
                    <a:bodyPr/>
                    <a:lstStyle/>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Autumn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Spring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1</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Summer 2</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1907456">
                <a:tc rowSpan="3">
                  <a:txBody>
                    <a:bodyPr/>
                    <a:lstStyle/>
                    <a:p>
                      <a:pPr algn="ct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Expressive</a:t>
                      </a:r>
                      <a:r>
                        <a:rPr lang="en-GB" sz="1100" b="1"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Arts and Design</a:t>
                      </a: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ct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Creating with Materials</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Explore, use and refine a variety of artistic effects to express their ideas and feelings.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Create collaboratively, sharing ideas, resources and skills.</a:t>
                      </a: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100" b="0" dirty="0" smtClean="0">
                          <a:solidFill>
                            <a:schemeClr val="tx1"/>
                          </a:solidFill>
                          <a:latin typeface="Tahoma" panose="020B0604030504040204" pitchFamily="34" charset="0"/>
                          <a:ea typeface="Tahoma" panose="020B0604030504040204" pitchFamily="34" charset="0"/>
                          <a:cs typeface="Tahoma" panose="020B0604030504040204" pitchFamily="34" charset="0"/>
                        </a:rPr>
                        <a:t>Return to and</a:t>
                      </a:r>
                      <a:r>
                        <a:rPr lang="en-GB" sz="1100" b="0"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build on the previous learning, refining ideas and developing their ability to represent them.</a:t>
                      </a:r>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100" b="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9609">
                <a:tc vMerge="1">
                  <a:txBody>
                    <a:bodyPr/>
                    <a:lstStyle/>
                    <a:p>
                      <a:endParaRPr lang="en-GB"/>
                    </a:p>
                  </a:txBody>
                  <a:tcPr/>
                </a:tc>
                <a:tc>
                  <a:txBody>
                    <a:bodyPr/>
                    <a:lstStyle/>
                    <a:p>
                      <a:pPr algn="l"/>
                      <a:r>
                        <a:rPr lang="en-GB" sz="1100" b="1" dirty="0" err="1" smtClean="0">
                          <a:solidFill>
                            <a:schemeClr val="tx1"/>
                          </a:solidFill>
                          <a:latin typeface="Tahoma" panose="020B0604030504040204" pitchFamily="34" charset="0"/>
                          <a:ea typeface="Tahoma" panose="020B0604030504040204" pitchFamily="34" charset="0"/>
                          <a:cs typeface="Tahoma" panose="020B0604030504040204" pitchFamily="34" charset="0"/>
                        </a:rPr>
                        <a:t>Charanga</a:t>
                      </a:r>
                      <a:endPar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algn="l"/>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Music</a:t>
                      </a:r>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Everyone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attentively, move to and talk about music, expressing their feelings and responses.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Sing in a group or on their own, increasingly matching the pitch and following the melody.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Explore and engage in music making and dance, performing solo or in 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indent="0" algn="ctr">
                        <a:buFont typeface="Arial" panose="020B0604020202020204" pitchFamily="34" charset="0"/>
                        <a:buNone/>
                      </a:pPr>
                      <a:endParaRPr lang="en-GB" sz="1100" b="1" u="sng"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Our World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attentively, move to and talk about music, expressing their feelings and responses.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Sing in a group or on their own, increasingly matching the pitch and following the melody.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Explore and engage in music making and dance, performing solo or in 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sng" dirty="0" smtClean="0">
                          <a:solidFill>
                            <a:schemeClr val="tx1"/>
                          </a:solidFill>
                          <a:latin typeface="Tahoma" panose="020B0604030504040204" pitchFamily="34" charset="0"/>
                          <a:ea typeface="Tahoma" panose="020B0604030504040204" pitchFamily="34" charset="0"/>
                          <a:cs typeface="Tahoma" panose="020B0604030504040204" pitchFamily="34" charset="0"/>
                        </a:rPr>
                        <a:t>Big Bear Funk</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dirty="0" smtClean="0">
                          <a:solidFill>
                            <a:schemeClr val="tx1"/>
                          </a:solidFill>
                          <a:latin typeface="Tahoma" panose="020B0604030504040204" pitchFamily="34" charset="0"/>
                          <a:ea typeface="Tahoma" panose="020B0604030504040204" pitchFamily="34" charset="0"/>
                          <a:cs typeface="Tahoma" panose="020B0604030504040204" pitchFamily="34" charset="0"/>
                        </a:rPr>
                        <a:t>Listen</a:t>
                      </a: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 attentively, move to and talk about music, expressing their feelings and responses.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Sing in a group or on their own, increasingly matching the pitch and following the melody.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u="non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Explore and engage in music making and dance, performing solo or in groups.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indent="0" algn="ctr">
                        <a:buFont typeface="Arial" panose="020B0604020202020204" pitchFamily="34" charset="0"/>
                        <a:buNone/>
                      </a:pPr>
                      <a:endParaRPr lang="en-GB" sz="1100" b="1" u="sng"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112049">
                <a:tc v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smtClean="0">
                          <a:solidFill>
                            <a:schemeClr val="tx1"/>
                          </a:solidFill>
                          <a:latin typeface="Tahoma" panose="020B0604030504040204" pitchFamily="34" charset="0"/>
                          <a:ea typeface="Tahoma" panose="020B0604030504040204" pitchFamily="34" charset="0"/>
                          <a:cs typeface="Tahoma" panose="020B0604030504040204" pitchFamily="34" charset="0"/>
                        </a:rPr>
                        <a:t>Being Imaginative and Expressive</a:t>
                      </a:r>
                    </a:p>
                    <a:p>
                      <a:pPr algn="l"/>
                      <a:endParaRPr lang="en-GB" sz="1100" b="1"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Arial" panose="020B0604020202020204" pitchFamily="34" charset="0"/>
                        <a:buChar cha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Develop storylines in their pretend play.</a:t>
                      </a:r>
                    </a:p>
                    <a:p>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Develop storylines in their pretend play.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i="0" u="none" strike="noStrike" baseline="0" dirty="0" smtClean="0">
                          <a:solidFill>
                            <a:schemeClr val="tx1"/>
                          </a:solidFill>
                          <a:latin typeface="Tahoma" panose="020B0604030504040204" pitchFamily="34" charset="0"/>
                          <a:ea typeface="Tahoma" panose="020B0604030504040204" pitchFamily="34" charset="0"/>
                          <a:cs typeface="Tahoma" panose="020B0604030504040204" pitchFamily="34" charset="0"/>
                        </a:rPr>
                        <a:t>Watch and talk about dance and performance art, expressing their feelings and responses.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Develop storylines in their pretend play.</a:t>
                      </a: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Develop storylines in their pretend play.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Develop storylines in their pretend play.</a:t>
                      </a:r>
                    </a:p>
                    <a:p>
                      <a:pPr marL="92075" indent="-92075">
                        <a:buFont typeface="Arial" panose="020B0604020202020204" pitchFamily="34" charset="0"/>
                        <a:buChar char="•"/>
                      </a:pPr>
                      <a:endPar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buFont typeface="Arial" panose="020B0604020202020204" pitchFamily="34" charset="0"/>
                        <a:buNone/>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92075" marR="0" lvl="0" indent="-920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solidFill>
                            <a:schemeClr val="tx1"/>
                          </a:solidFill>
                          <a:latin typeface="Tahoma" panose="020B0604030504040204" pitchFamily="34" charset="0"/>
                          <a:ea typeface="Tahoma" panose="020B0604030504040204" pitchFamily="34" charset="0"/>
                          <a:cs typeface="Tahoma" panose="020B0604030504040204" pitchFamily="34" charset="0"/>
                        </a:rPr>
                        <a:t>Develop storylines in their pretend play.</a:t>
                      </a:r>
                    </a:p>
                    <a:p>
                      <a:pPr marL="171450" indent="-171450">
                        <a:buFont typeface="Arial" panose="020B0604020202020204" pitchFamily="34" charset="0"/>
                        <a:buChar char="•"/>
                      </a:pPr>
                      <a:endParaRPr lang="en-GB" sz="1100" dirty="0">
                        <a:solidFill>
                          <a:schemeClr val="tx1"/>
                        </a:solidFill>
                        <a:latin typeface="Tahoma" panose="020B0604030504040204" pitchFamily="34" charset="0"/>
                        <a:ea typeface="Tahoma" panose="020B0604030504040204" pitchFamily="34" charset="0"/>
                        <a:cs typeface="Tahoma" panose="020B060403050404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200416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31831</TotalTime>
  <Words>1234</Words>
  <Application>Microsoft Office PowerPoint</Application>
  <PresentationFormat>A4 Paper (210x297 mm)</PresentationFormat>
  <Paragraphs>244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Comic Sans MS</vt:lpstr>
      <vt:lpstr>Tahoma</vt:lpstr>
      <vt:lpstr>Office Theme</vt:lpstr>
      <vt:lpstr>PowerPoint Presentation</vt:lpstr>
      <vt:lpstr>PowerPoint Presentation</vt:lpstr>
      <vt:lpstr>PowerPoint Presentation</vt:lpstr>
      <vt:lpstr>PowerPoint Presentation</vt:lpstr>
    </vt:vector>
  </TitlesOfParts>
  <Company>St Gregorys Catholic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teacher</dc:creator>
  <cp:lastModifiedBy>Profile Templa.</cp:lastModifiedBy>
  <cp:revision>81</cp:revision>
  <cp:lastPrinted>2024-05-15T14:45:03Z</cp:lastPrinted>
  <dcterms:created xsi:type="dcterms:W3CDTF">2022-11-09T13:20:25Z</dcterms:created>
  <dcterms:modified xsi:type="dcterms:W3CDTF">2024-05-15T14:45:31Z</dcterms:modified>
</cp:coreProperties>
</file>