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8" r:id="rId3"/>
    <p:sldId id="259" r:id="rId4"/>
    <p:sldId id="260" r:id="rId5"/>
  </p:sldIdLst>
  <p:sldSz cx="9906000" cy="6858000" type="A4"/>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5" d="100"/>
          <a:sy n="75" d="100"/>
        </p:scale>
        <p:origin x="204"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9A36AE5-EC7E-4B61-A6B8-7BD43CF9E175}" type="datetimeFigureOut">
              <a:rPr lang="en-GB" smtClean="0"/>
              <a:t>15/05/2024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CBE6C7B-0E4F-489D-BD2D-477760D6645A}" type="slidenum">
              <a:rPr lang="en-GB" smtClean="0"/>
              <a:t>‹#›</a:t>
            </a:fld>
            <a:endParaRPr lang="en-GB"/>
          </a:p>
        </p:txBody>
      </p:sp>
    </p:spTree>
    <p:extLst>
      <p:ext uri="{BB962C8B-B14F-4D97-AF65-F5344CB8AC3E}">
        <p14:creationId xmlns:p14="http://schemas.microsoft.com/office/powerpoint/2010/main" val="18904642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9A36AE5-EC7E-4B61-A6B8-7BD43CF9E175}" type="datetimeFigureOut">
              <a:rPr lang="en-GB" smtClean="0"/>
              <a:t>15/05/2024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CBE6C7B-0E4F-489D-BD2D-477760D6645A}" type="slidenum">
              <a:rPr lang="en-GB" smtClean="0"/>
              <a:t>‹#›</a:t>
            </a:fld>
            <a:endParaRPr lang="en-GB"/>
          </a:p>
        </p:txBody>
      </p:sp>
    </p:spTree>
    <p:extLst>
      <p:ext uri="{BB962C8B-B14F-4D97-AF65-F5344CB8AC3E}">
        <p14:creationId xmlns:p14="http://schemas.microsoft.com/office/powerpoint/2010/main" val="24501417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9A36AE5-EC7E-4B61-A6B8-7BD43CF9E175}" type="datetimeFigureOut">
              <a:rPr lang="en-GB" smtClean="0"/>
              <a:t>15/05/2024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CBE6C7B-0E4F-489D-BD2D-477760D6645A}" type="slidenum">
              <a:rPr lang="en-GB" smtClean="0"/>
              <a:t>‹#›</a:t>
            </a:fld>
            <a:endParaRPr lang="en-GB"/>
          </a:p>
        </p:txBody>
      </p:sp>
    </p:spTree>
    <p:extLst>
      <p:ext uri="{BB962C8B-B14F-4D97-AF65-F5344CB8AC3E}">
        <p14:creationId xmlns:p14="http://schemas.microsoft.com/office/powerpoint/2010/main" val="3505848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9A36AE5-EC7E-4B61-A6B8-7BD43CF9E175}" type="datetimeFigureOut">
              <a:rPr lang="en-GB" smtClean="0"/>
              <a:t>15/05/2024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CBE6C7B-0E4F-489D-BD2D-477760D6645A}" type="slidenum">
              <a:rPr lang="en-GB" smtClean="0"/>
              <a:t>‹#›</a:t>
            </a:fld>
            <a:endParaRPr lang="en-GB"/>
          </a:p>
        </p:txBody>
      </p:sp>
    </p:spTree>
    <p:extLst>
      <p:ext uri="{BB962C8B-B14F-4D97-AF65-F5344CB8AC3E}">
        <p14:creationId xmlns:p14="http://schemas.microsoft.com/office/powerpoint/2010/main" val="16551447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9A36AE5-EC7E-4B61-A6B8-7BD43CF9E175}" type="datetimeFigureOut">
              <a:rPr lang="en-GB" smtClean="0"/>
              <a:t>15/05/2024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CBE6C7B-0E4F-489D-BD2D-477760D6645A}" type="slidenum">
              <a:rPr lang="en-GB" smtClean="0"/>
              <a:t>‹#›</a:t>
            </a:fld>
            <a:endParaRPr lang="en-GB"/>
          </a:p>
        </p:txBody>
      </p:sp>
    </p:spTree>
    <p:extLst>
      <p:ext uri="{BB962C8B-B14F-4D97-AF65-F5344CB8AC3E}">
        <p14:creationId xmlns:p14="http://schemas.microsoft.com/office/powerpoint/2010/main" val="12366468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9A36AE5-EC7E-4B61-A6B8-7BD43CF9E175}" type="datetimeFigureOut">
              <a:rPr lang="en-GB" smtClean="0"/>
              <a:t>15/05/2024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CBE6C7B-0E4F-489D-BD2D-477760D6645A}" type="slidenum">
              <a:rPr lang="en-GB" smtClean="0"/>
              <a:t>‹#›</a:t>
            </a:fld>
            <a:endParaRPr lang="en-GB"/>
          </a:p>
        </p:txBody>
      </p:sp>
    </p:spTree>
    <p:extLst>
      <p:ext uri="{BB962C8B-B14F-4D97-AF65-F5344CB8AC3E}">
        <p14:creationId xmlns:p14="http://schemas.microsoft.com/office/powerpoint/2010/main" val="8612404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9A36AE5-EC7E-4B61-A6B8-7BD43CF9E175}" type="datetimeFigureOut">
              <a:rPr lang="en-GB" smtClean="0"/>
              <a:t>15/05/2024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CBE6C7B-0E4F-489D-BD2D-477760D6645A}" type="slidenum">
              <a:rPr lang="en-GB" smtClean="0"/>
              <a:t>‹#›</a:t>
            </a:fld>
            <a:endParaRPr lang="en-GB"/>
          </a:p>
        </p:txBody>
      </p:sp>
    </p:spTree>
    <p:extLst>
      <p:ext uri="{BB962C8B-B14F-4D97-AF65-F5344CB8AC3E}">
        <p14:creationId xmlns:p14="http://schemas.microsoft.com/office/powerpoint/2010/main" val="12037747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9A36AE5-EC7E-4B61-A6B8-7BD43CF9E175}" type="datetimeFigureOut">
              <a:rPr lang="en-GB" smtClean="0"/>
              <a:t>15/05/2024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CBE6C7B-0E4F-489D-BD2D-477760D6645A}" type="slidenum">
              <a:rPr lang="en-GB" smtClean="0"/>
              <a:t>‹#›</a:t>
            </a:fld>
            <a:endParaRPr lang="en-GB"/>
          </a:p>
        </p:txBody>
      </p:sp>
    </p:spTree>
    <p:extLst>
      <p:ext uri="{BB962C8B-B14F-4D97-AF65-F5344CB8AC3E}">
        <p14:creationId xmlns:p14="http://schemas.microsoft.com/office/powerpoint/2010/main" val="3957298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A36AE5-EC7E-4B61-A6B8-7BD43CF9E175}" type="datetimeFigureOut">
              <a:rPr lang="en-GB" smtClean="0"/>
              <a:t>15/05/2024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CBE6C7B-0E4F-489D-BD2D-477760D6645A}" type="slidenum">
              <a:rPr lang="en-GB" smtClean="0"/>
              <a:t>‹#›</a:t>
            </a:fld>
            <a:endParaRPr lang="en-GB"/>
          </a:p>
        </p:txBody>
      </p:sp>
    </p:spTree>
    <p:extLst>
      <p:ext uri="{BB962C8B-B14F-4D97-AF65-F5344CB8AC3E}">
        <p14:creationId xmlns:p14="http://schemas.microsoft.com/office/powerpoint/2010/main" val="13954384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A36AE5-EC7E-4B61-A6B8-7BD43CF9E175}" type="datetimeFigureOut">
              <a:rPr lang="en-GB" smtClean="0"/>
              <a:t>15/05/2024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CBE6C7B-0E4F-489D-BD2D-477760D6645A}" type="slidenum">
              <a:rPr lang="en-GB" smtClean="0"/>
              <a:t>‹#›</a:t>
            </a:fld>
            <a:endParaRPr lang="en-GB"/>
          </a:p>
        </p:txBody>
      </p:sp>
    </p:spTree>
    <p:extLst>
      <p:ext uri="{BB962C8B-B14F-4D97-AF65-F5344CB8AC3E}">
        <p14:creationId xmlns:p14="http://schemas.microsoft.com/office/powerpoint/2010/main" val="24649961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A36AE5-EC7E-4B61-A6B8-7BD43CF9E175}" type="datetimeFigureOut">
              <a:rPr lang="en-GB" smtClean="0"/>
              <a:t>15/05/2024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CBE6C7B-0E4F-489D-BD2D-477760D6645A}" type="slidenum">
              <a:rPr lang="en-GB" smtClean="0"/>
              <a:t>‹#›</a:t>
            </a:fld>
            <a:endParaRPr lang="en-GB"/>
          </a:p>
        </p:txBody>
      </p:sp>
    </p:spTree>
    <p:extLst>
      <p:ext uri="{BB962C8B-B14F-4D97-AF65-F5344CB8AC3E}">
        <p14:creationId xmlns:p14="http://schemas.microsoft.com/office/powerpoint/2010/main" val="3923451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A36AE5-EC7E-4B61-A6B8-7BD43CF9E175}" type="datetimeFigureOut">
              <a:rPr lang="en-GB" smtClean="0"/>
              <a:t>15/05/2024</a:t>
            </a:fld>
            <a:endParaRPr lang="en-GB"/>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BE6C7B-0E4F-489D-BD2D-477760D6645A}" type="slidenum">
              <a:rPr lang="en-GB" smtClean="0"/>
              <a:t>‹#›</a:t>
            </a:fld>
            <a:endParaRPr lang="en-GB"/>
          </a:p>
        </p:txBody>
      </p:sp>
    </p:spTree>
    <p:extLst>
      <p:ext uri="{BB962C8B-B14F-4D97-AF65-F5344CB8AC3E}">
        <p14:creationId xmlns:p14="http://schemas.microsoft.com/office/powerpoint/2010/main" val="4159556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106583" y="0"/>
            <a:ext cx="5780345" cy="276999"/>
          </a:xfrm>
          <a:prstGeom prst="rect">
            <a:avLst/>
          </a:prstGeom>
          <a:noFill/>
        </p:spPr>
        <p:txBody>
          <a:bodyPr wrap="square" rtlCol="0">
            <a:spAutoFit/>
          </a:bodyPr>
          <a:lstStyle/>
          <a:p>
            <a:pPr algn="ctr"/>
            <a:r>
              <a:rPr lang="en-GB" sz="1200" dirty="0" smtClean="0">
                <a:latin typeface="Tahoma" panose="020B0604030504040204" pitchFamily="34" charset="0"/>
                <a:ea typeface="Tahoma" panose="020B0604030504040204" pitchFamily="34" charset="0"/>
                <a:cs typeface="Tahoma" panose="020B0604030504040204" pitchFamily="34" charset="0"/>
              </a:rPr>
              <a:t>Reception: Long Term Planning – Prime Areas</a:t>
            </a:r>
            <a:endParaRPr lang="en-GB" sz="1200" dirty="0">
              <a:latin typeface="Tahoma" panose="020B0604030504040204" pitchFamily="34" charset="0"/>
              <a:ea typeface="Tahoma" panose="020B0604030504040204" pitchFamily="34" charset="0"/>
              <a:cs typeface="Tahoma" panose="020B060403050404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850145505"/>
              </p:ext>
            </p:extLst>
          </p:nvPr>
        </p:nvGraphicFramePr>
        <p:xfrm>
          <a:off x="124858" y="276999"/>
          <a:ext cx="9743793" cy="6449804"/>
        </p:xfrm>
        <a:graphic>
          <a:graphicData uri="http://schemas.openxmlformats.org/drawingml/2006/table">
            <a:tbl>
              <a:tblPr firstRow="1" bandRow="1">
                <a:tableStyleId>{5C22544A-7EE6-4342-B048-85BDC9FD1C3A}</a:tableStyleId>
              </a:tblPr>
              <a:tblGrid>
                <a:gridCol w="901149">
                  <a:extLst>
                    <a:ext uri="{9D8B030D-6E8A-4147-A177-3AD203B41FA5}">
                      <a16:colId xmlns:a16="http://schemas.microsoft.com/office/drawing/2014/main" val="20000"/>
                    </a:ext>
                  </a:extLst>
                </a:gridCol>
                <a:gridCol w="252661">
                  <a:extLst>
                    <a:ext uri="{9D8B030D-6E8A-4147-A177-3AD203B41FA5}">
                      <a16:colId xmlns:a16="http://schemas.microsoft.com/office/drawing/2014/main" val="20001"/>
                    </a:ext>
                  </a:extLst>
                </a:gridCol>
                <a:gridCol w="536655">
                  <a:extLst>
                    <a:ext uri="{9D8B030D-6E8A-4147-A177-3AD203B41FA5}">
                      <a16:colId xmlns:a16="http://schemas.microsoft.com/office/drawing/2014/main" val="20002"/>
                    </a:ext>
                  </a:extLst>
                </a:gridCol>
                <a:gridCol w="1514543">
                  <a:extLst>
                    <a:ext uri="{9D8B030D-6E8A-4147-A177-3AD203B41FA5}">
                      <a16:colId xmlns:a16="http://schemas.microsoft.com/office/drawing/2014/main" val="20003"/>
                    </a:ext>
                  </a:extLst>
                </a:gridCol>
                <a:gridCol w="1307338">
                  <a:extLst>
                    <a:ext uri="{9D8B030D-6E8A-4147-A177-3AD203B41FA5}">
                      <a16:colId xmlns:a16="http://schemas.microsoft.com/office/drawing/2014/main" val="20004"/>
                    </a:ext>
                  </a:extLst>
                </a:gridCol>
                <a:gridCol w="1307338">
                  <a:extLst>
                    <a:ext uri="{9D8B030D-6E8A-4147-A177-3AD203B41FA5}">
                      <a16:colId xmlns:a16="http://schemas.microsoft.com/office/drawing/2014/main" val="20005"/>
                    </a:ext>
                  </a:extLst>
                </a:gridCol>
                <a:gridCol w="1103178">
                  <a:extLst>
                    <a:ext uri="{9D8B030D-6E8A-4147-A177-3AD203B41FA5}">
                      <a16:colId xmlns:a16="http://schemas.microsoft.com/office/drawing/2014/main" val="20006"/>
                    </a:ext>
                  </a:extLst>
                </a:gridCol>
                <a:gridCol w="1395305">
                  <a:extLst>
                    <a:ext uri="{9D8B030D-6E8A-4147-A177-3AD203B41FA5}">
                      <a16:colId xmlns:a16="http://schemas.microsoft.com/office/drawing/2014/main" val="20007"/>
                    </a:ext>
                  </a:extLst>
                </a:gridCol>
                <a:gridCol w="118288">
                  <a:extLst>
                    <a:ext uri="{9D8B030D-6E8A-4147-A177-3AD203B41FA5}">
                      <a16:colId xmlns:a16="http://schemas.microsoft.com/office/drawing/2014/main" val="20008"/>
                    </a:ext>
                  </a:extLst>
                </a:gridCol>
                <a:gridCol w="1307338">
                  <a:extLst>
                    <a:ext uri="{9D8B030D-6E8A-4147-A177-3AD203B41FA5}">
                      <a16:colId xmlns:a16="http://schemas.microsoft.com/office/drawing/2014/main" val="20009"/>
                    </a:ext>
                  </a:extLst>
                </a:gridCol>
              </a:tblGrid>
              <a:tr h="292844">
                <a:tc gridSpan="3">
                  <a:txBody>
                    <a:bodyPr/>
                    <a:lstStyle/>
                    <a:p>
                      <a:endParaRPr lang="en-GB" sz="11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tc>
                  <a:txBody>
                    <a:bodyPr/>
                    <a:lstStyle/>
                    <a:p>
                      <a:pPr algn="ctr"/>
                      <a:r>
                        <a:rPr lang="en-GB" sz="1100" dirty="0" smtClean="0">
                          <a:solidFill>
                            <a:schemeClr val="tx1"/>
                          </a:solidFill>
                          <a:latin typeface="Tahoma" panose="020B0604030504040204" pitchFamily="34" charset="0"/>
                          <a:ea typeface="Tahoma" panose="020B0604030504040204" pitchFamily="34" charset="0"/>
                          <a:cs typeface="Tahoma" panose="020B0604030504040204" pitchFamily="34" charset="0"/>
                        </a:rPr>
                        <a:t>Autumn 1</a:t>
                      </a:r>
                      <a:endParaRPr lang="en-GB" sz="11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100" dirty="0" smtClean="0">
                          <a:solidFill>
                            <a:schemeClr val="tx1"/>
                          </a:solidFill>
                          <a:latin typeface="Tahoma" panose="020B0604030504040204" pitchFamily="34" charset="0"/>
                          <a:ea typeface="Tahoma" panose="020B0604030504040204" pitchFamily="34" charset="0"/>
                          <a:cs typeface="Tahoma" panose="020B0604030504040204" pitchFamily="34" charset="0"/>
                        </a:rPr>
                        <a:t>Autumn 2</a:t>
                      </a:r>
                      <a:endParaRPr lang="en-GB" sz="11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100" dirty="0" smtClean="0">
                          <a:solidFill>
                            <a:schemeClr val="tx1"/>
                          </a:solidFill>
                          <a:latin typeface="Tahoma" panose="020B0604030504040204" pitchFamily="34" charset="0"/>
                          <a:ea typeface="Tahoma" panose="020B0604030504040204" pitchFamily="34" charset="0"/>
                          <a:cs typeface="Tahoma" panose="020B0604030504040204" pitchFamily="34" charset="0"/>
                        </a:rPr>
                        <a:t>Spring 1</a:t>
                      </a:r>
                      <a:endParaRPr lang="en-GB" sz="11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100" dirty="0" smtClean="0">
                          <a:solidFill>
                            <a:schemeClr val="tx1"/>
                          </a:solidFill>
                          <a:latin typeface="Tahoma" panose="020B0604030504040204" pitchFamily="34" charset="0"/>
                          <a:ea typeface="Tahoma" panose="020B0604030504040204" pitchFamily="34" charset="0"/>
                          <a:cs typeface="Tahoma" panose="020B0604030504040204" pitchFamily="34" charset="0"/>
                        </a:rPr>
                        <a:t>Spring 2</a:t>
                      </a:r>
                      <a:endParaRPr lang="en-GB" sz="11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r>
                        <a:rPr lang="en-GB" sz="1100" dirty="0" smtClean="0">
                          <a:solidFill>
                            <a:schemeClr val="tx1"/>
                          </a:solidFill>
                          <a:latin typeface="Tahoma" panose="020B0604030504040204" pitchFamily="34" charset="0"/>
                          <a:ea typeface="Tahoma" panose="020B0604030504040204" pitchFamily="34" charset="0"/>
                          <a:cs typeface="Tahoma" panose="020B0604030504040204" pitchFamily="34" charset="0"/>
                        </a:rPr>
                        <a:t>Summer 1</a:t>
                      </a:r>
                      <a:endParaRPr lang="en-GB" sz="11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a:txBody>
                    <a:bodyPr/>
                    <a:lstStyle/>
                    <a:p>
                      <a:pPr algn="ctr"/>
                      <a:r>
                        <a:rPr lang="en-GB" sz="1100" dirty="0" smtClean="0">
                          <a:solidFill>
                            <a:schemeClr val="tx1"/>
                          </a:solidFill>
                          <a:latin typeface="Tahoma" panose="020B0604030504040204" pitchFamily="34" charset="0"/>
                          <a:ea typeface="Tahoma" panose="020B0604030504040204" pitchFamily="34" charset="0"/>
                          <a:cs typeface="Tahoma" panose="020B0604030504040204" pitchFamily="34" charset="0"/>
                        </a:rPr>
                        <a:t>Summer 2</a:t>
                      </a:r>
                      <a:endParaRPr lang="en-GB" sz="11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71061">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dirty="0" smtClean="0">
                          <a:solidFill>
                            <a:schemeClr val="tx1"/>
                          </a:solidFill>
                          <a:latin typeface="Tahoma" panose="020B0604030504040204" pitchFamily="34" charset="0"/>
                          <a:ea typeface="Tahoma" panose="020B0604030504040204" pitchFamily="34" charset="0"/>
                          <a:cs typeface="Tahoma" panose="020B0604030504040204" pitchFamily="34" charset="0"/>
                        </a:rPr>
                        <a:t>Areas</a:t>
                      </a:r>
                      <a:r>
                        <a:rPr lang="en-GB" sz="1100" b="1" baseline="0" dirty="0" smtClean="0">
                          <a:solidFill>
                            <a:schemeClr val="tx1"/>
                          </a:solidFill>
                          <a:latin typeface="Tahoma" panose="020B0604030504040204" pitchFamily="34" charset="0"/>
                          <a:ea typeface="Tahoma" panose="020B0604030504040204" pitchFamily="34" charset="0"/>
                          <a:cs typeface="Tahoma" panose="020B0604030504040204" pitchFamily="34" charset="0"/>
                        </a:rPr>
                        <a:t> of Interest</a:t>
                      </a:r>
                      <a:endParaRPr lang="en-GB" sz="1100" b="1" dirty="0" smtClean="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tc>
                  <a:txBody>
                    <a:bodyPr/>
                    <a:lstStyle/>
                    <a:p>
                      <a:pPr algn="ctr"/>
                      <a:r>
                        <a:rPr lang="en-GB" sz="1100" b="1" u="none" dirty="0" smtClean="0">
                          <a:solidFill>
                            <a:schemeClr val="tx1"/>
                          </a:solidFill>
                          <a:latin typeface="Tahoma" panose="020B0604030504040204" pitchFamily="34" charset="0"/>
                          <a:ea typeface="Tahoma" panose="020B0604030504040204" pitchFamily="34" charset="0"/>
                          <a:cs typeface="Tahoma" panose="020B0604030504040204" pitchFamily="34" charset="0"/>
                        </a:rPr>
                        <a:t>This is Me</a:t>
                      </a:r>
                      <a:endParaRPr lang="en-GB" sz="1100" b="1" u="none"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100" b="1" u="none" dirty="0" smtClean="0">
                          <a:solidFill>
                            <a:schemeClr val="tx1"/>
                          </a:solidFill>
                          <a:latin typeface="Tahoma" panose="020B0604030504040204" pitchFamily="34" charset="0"/>
                          <a:ea typeface="Tahoma" panose="020B0604030504040204" pitchFamily="34" charset="0"/>
                          <a:cs typeface="Tahoma" panose="020B0604030504040204" pitchFamily="34" charset="0"/>
                        </a:rPr>
                        <a:t>Let’s Celebrate</a:t>
                      </a:r>
                      <a:endParaRPr lang="en-GB" sz="1100" b="1" u="none"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100" b="1" dirty="0" smtClean="0">
                          <a:solidFill>
                            <a:schemeClr val="tx1"/>
                          </a:solidFill>
                          <a:latin typeface="Tahoma" panose="020B0604030504040204" pitchFamily="34" charset="0"/>
                          <a:ea typeface="Tahoma" panose="020B0604030504040204" pitchFamily="34" charset="0"/>
                          <a:cs typeface="Tahoma" panose="020B0604030504040204" pitchFamily="34" charset="0"/>
                        </a:rPr>
                        <a:t>Our</a:t>
                      </a:r>
                      <a:r>
                        <a:rPr lang="en-GB" sz="1100" b="1" baseline="0" dirty="0" smtClean="0">
                          <a:solidFill>
                            <a:schemeClr val="tx1"/>
                          </a:solidFill>
                          <a:latin typeface="Tahoma" panose="020B0604030504040204" pitchFamily="34" charset="0"/>
                          <a:ea typeface="Tahoma" panose="020B0604030504040204" pitchFamily="34" charset="0"/>
                          <a:cs typeface="Tahoma" panose="020B0604030504040204" pitchFamily="34" charset="0"/>
                        </a:rPr>
                        <a:t> World</a:t>
                      </a:r>
                      <a:endParaRPr lang="en-GB" sz="1100" b="1"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dirty="0" smtClean="0">
                          <a:solidFill>
                            <a:schemeClr val="tx1"/>
                          </a:solidFill>
                          <a:latin typeface="Tahoma" panose="020B0604030504040204" pitchFamily="34" charset="0"/>
                          <a:ea typeface="Tahoma" panose="020B0604030504040204" pitchFamily="34" charset="0"/>
                          <a:cs typeface="Tahoma" panose="020B0604030504040204" pitchFamily="34" charset="0"/>
                        </a:rPr>
                        <a:t>Once Upon a Time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dirty="0" smtClean="0">
                          <a:solidFill>
                            <a:schemeClr val="tx1"/>
                          </a:solidFill>
                          <a:latin typeface="Tahoma" panose="020B0604030504040204" pitchFamily="34" charset="0"/>
                          <a:ea typeface="Tahoma" panose="020B0604030504040204" pitchFamily="34" charset="0"/>
                          <a:cs typeface="Tahoma" panose="020B0604030504040204" pitchFamily="34" charset="0"/>
                        </a:rPr>
                        <a:t>Marvellous</a:t>
                      </a:r>
                      <a:r>
                        <a:rPr lang="en-GB" sz="1100" b="1" baseline="0"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GB" sz="1100" b="1" baseline="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Minibeasts</a:t>
                      </a:r>
                      <a:endParaRPr lang="en-GB" sz="1100" b="1" dirty="0" smtClean="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hMerge="1">
                  <a:txBody>
                    <a:bodyPr/>
                    <a:lstStyle/>
                    <a:p>
                      <a:endParaRPr lang="en-GB" sz="1100"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655983">
                <a:tc gridSpan="3">
                  <a:txBody>
                    <a:bodyPr/>
                    <a:lstStyle/>
                    <a:p>
                      <a:pPr algn="ctr"/>
                      <a:r>
                        <a:rPr lang="en-GB" sz="1100" b="1" dirty="0" smtClean="0">
                          <a:solidFill>
                            <a:schemeClr val="tx1"/>
                          </a:solidFill>
                          <a:latin typeface="Tahoma" panose="020B0604030504040204" pitchFamily="34" charset="0"/>
                          <a:ea typeface="Tahoma" panose="020B0604030504040204" pitchFamily="34" charset="0"/>
                          <a:cs typeface="Tahoma" panose="020B0604030504040204" pitchFamily="34" charset="0"/>
                        </a:rPr>
                        <a:t>Communication and Language</a:t>
                      </a:r>
                      <a:endParaRPr lang="en-GB" sz="1100" b="1"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tc gridSpan="2">
                  <a:txBody>
                    <a:bodyPr/>
                    <a:lstStyle/>
                    <a:p>
                      <a:r>
                        <a:rPr lang="en-GB" sz="1100" b="1" u="sng" dirty="0" smtClean="0">
                          <a:solidFill>
                            <a:schemeClr val="tx1"/>
                          </a:solidFill>
                          <a:latin typeface="Tahoma" panose="020B0604030504040204" pitchFamily="34" charset="0"/>
                          <a:ea typeface="Tahoma" panose="020B0604030504040204" pitchFamily="34" charset="0"/>
                          <a:cs typeface="Tahoma" panose="020B0604030504040204" pitchFamily="34" charset="0"/>
                        </a:rPr>
                        <a:t>Listening Skills</a:t>
                      </a:r>
                    </a:p>
                    <a:p>
                      <a:r>
                        <a:rPr lang="en-GB" sz="1100" b="0" u="none" dirty="0" smtClean="0">
                          <a:solidFill>
                            <a:schemeClr val="tx1"/>
                          </a:solidFill>
                          <a:latin typeface="Tahoma" panose="020B0604030504040204" pitchFamily="34" charset="0"/>
                          <a:ea typeface="Tahoma" panose="020B0604030504040204" pitchFamily="34" charset="0"/>
                          <a:cs typeface="Tahoma" panose="020B0604030504040204" pitchFamily="34" charset="0"/>
                        </a:rPr>
                        <a:t>Daily</a:t>
                      </a:r>
                      <a:r>
                        <a:rPr lang="en-GB" sz="1100" b="0" u="none" baseline="0" dirty="0" smtClean="0">
                          <a:solidFill>
                            <a:schemeClr val="tx1"/>
                          </a:solidFill>
                          <a:latin typeface="Tahoma" panose="020B0604030504040204" pitchFamily="34" charset="0"/>
                          <a:ea typeface="Tahoma" panose="020B0604030504040204" pitchFamily="34" charset="0"/>
                          <a:cs typeface="Tahoma" panose="020B0604030504040204" pitchFamily="34" charset="0"/>
                        </a:rPr>
                        <a:t> story.</a:t>
                      </a:r>
                      <a:endParaRPr lang="en-GB" sz="1100" b="0" u="none" dirty="0" smtClean="0">
                        <a:solidFill>
                          <a:schemeClr val="tx1"/>
                        </a:solidFill>
                        <a:latin typeface="Tahoma" panose="020B0604030504040204" pitchFamily="34" charset="0"/>
                        <a:ea typeface="Tahoma" panose="020B0604030504040204" pitchFamily="34" charset="0"/>
                        <a:cs typeface="Tahoma" panose="020B0604030504040204" pitchFamily="34" charset="0"/>
                      </a:endParaRPr>
                    </a:p>
                    <a:p>
                      <a:r>
                        <a:rPr lang="en-GB" sz="1100" b="0" u="none" dirty="0" smtClean="0">
                          <a:solidFill>
                            <a:schemeClr val="tx1"/>
                          </a:solidFill>
                          <a:latin typeface="Tahoma" panose="020B0604030504040204" pitchFamily="34" charset="0"/>
                          <a:ea typeface="Tahoma" panose="020B0604030504040204" pitchFamily="34" charset="0"/>
                          <a:cs typeface="Tahoma" panose="020B0604030504040204" pitchFamily="34" charset="0"/>
                        </a:rPr>
                        <a:t>Listening</a:t>
                      </a:r>
                      <a:r>
                        <a:rPr lang="en-GB" sz="1100" b="0" u="none" baseline="0" dirty="0" smtClean="0">
                          <a:solidFill>
                            <a:schemeClr val="tx1"/>
                          </a:solidFill>
                          <a:latin typeface="Tahoma" panose="020B0604030504040204" pitchFamily="34" charset="0"/>
                          <a:ea typeface="Tahoma" panose="020B0604030504040204" pitchFamily="34" charset="0"/>
                          <a:cs typeface="Tahoma" panose="020B0604030504040204" pitchFamily="34" charset="0"/>
                        </a:rPr>
                        <a:t> to stories with pictures and props.</a:t>
                      </a:r>
                    </a:p>
                    <a:p>
                      <a:r>
                        <a:rPr lang="en-GB" sz="1100" b="0" u="none" baseline="0" dirty="0" smtClean="0">
                          <a:solidFill>
                            <a:schemeClr val="tx1"/>
                          </a:solidFill>
                          <a:latin typeface="Tahoma" panose="020B0604030504040204" pitchFamily="34" charset="0"/>
                          <a:ea typeface="Tahoma" panose="020B0604030504040204" pitchFamily="34" charset="0"/>
                          <a:cs typeface="Tahoma" panose="020B0604030504040204" pitchFamily="34" charset="0"/>
                        </a:rPr>
                        <a:t>Weekly library book.</a:t>
                      </a:r>
                    </a:p>
                    <a:p>
                      <a:r>
                        <a:rPr lang="en-GB" sz="1100" b="1" u="sng" dirty="0" smtClean="0">
                          <a:solidFill>
                            <a:schemeClr val="tx1"/>
                          </a:solidFill>
                          <a:latin typeface="Tahoma" panose="020B0604030504040204" pitchFamily="34" charset="0"/>
                          <a:ea typeface="Tahoma" panose="020B0604030504040204" pitchFamily="34" charset="0"/>
                          <a:cs typeface="Tahoma" panose="020B0604030504040204" pitchFamily="34" charset="0"/>
                        </a:rPr>
                        <a:t>Vocabulary</a:t>
                      </a:r>
                    </a:p>
                    <a:p>
                      <a:r>
                        <a:rPr lang="en-GB" sz="1100" b="0" u="none" dirty="0" smtClean="0">
                          <a:solidFill>
                            <a:schemeClr val="tx1"/>
                          </a:solidFill>
                          <a:latin typeface="Tahoma" panose="020B0604030504040204" pitchFamily="34" charset="0"/>
                          <a:ea typeface="Tahoma" panose="020B0604030504040204" pitchFamily="34" charset="0"/>
                          <a:cs typeface="Tahoma" panose="020B0604030504040204" pitchFamily="34" charset="0"/>
                        </a:rPr>
                        <a:t>Word</a:t>
                      </a:r>
                      <a:r>
                        <a:rPr lang="en-GB" sz="1100" b="0" u="none" baseline="0" dirty="0" smtClean="0">
                          <a:solidFill>
                            <a:schemeClr val="tx1"/>
                          </a:solidFill>
                          <a:latin typeface="Tahoma" panose="020B0604030504040204" pitchFamily="34" charset="0"/>
                          <a:ea typeface="Tahoma" panose="020B0604030504040204" pitchFamily="34" charset="0"/>
                          <a:cs typeface="Tahoma" panose="020B0604030504040204" pitchFamily="34" charset="0"/>
                        </a:rPr>
                        <a:t> of the day.</a:t>
                      </a:r>
                      <a:endParaRPr lang="en-GB" sz="1100" b="0" u="none" dirty="0" smtClean="0">
                        <a:solidFill>
                          <a:schemeClr val="tx1"/>
                        </a:solidFill>
                        <a:latin typeface="Tahoma" panose="020B0604030504040204" pitchFamily="34" charset="0"/>
                        <a:ea typeface="Tahoma" panose="020B0604030504040204" pitchFamily="34" charset="0"/>
                        <a:cs typeface="Tahoma" panose="020B0604030504040204" pitchFamily="34" charset="0"/>
                      </a:endParaRPr>
                    </a:p>
                    <a:p>
                      <a:r>
                        <a:rPr lang="en-GB" sz="1100" b="0" u="none" dirty="0" smtClean="0">
                          <a:solidFill>
                            <a:schemeClr val="tx1"/>
                          </a:solidFill>
                          <a:latin typeface="Tahoma" panose="020B0604030504040204" pitchFamily="34" charset="0"/>
                          <a:ea typeface="Tahoma" panose="020B0604030504040204" pitchFamily="34" charset="0"/>
                          <a:cs typeface="Tahoma" panose="020B0604030504040204" pitchFamily="34" charset="0"/>
                        </a:rPr>
                        <a:t>Non-fiction Books</a:t>
                      </a:r>
                    </a:p>
                    <a:p>
                      <a:r>
                        <a:rPr lang="en-GB" sz="1100" b="1" u="sng" dirty="0" smtClean="0">
                          <a:solidFill>
                            <a:schemeClr val="tx1"/>
                          </a:solidFill>
                          <a:latin typeface="Tahoma" panose="020B0604030504040204" pitchFamily="34" charset="0"/>
                          <a:ea typeface="Tahoma" panose="020B0604030504040204" pitchFamily="34" charset="0"/>
                          <a:cs typeface="Tahoma" panose="020B0604030504040204" pitchFamily="34" charset="0"/>
                        </a:rPr>
                        <a:t>Questioning</a:t>
                      </a:r>
                    </a:p>
                    <a:p>
                      <a:r>
                        <a:rPr lang="en-GB" sz="1100" b="0" u="none" dirty="0" smtClean="0">
                          <a:solidFill>
                            <a:schemeClr val="tx1"/>
                          </a:solidFill>
                          <a:latin typeface="Tahoma" panose="020B0604030504040204" pitchFamily="34" charset="0"/>
                          <a:ea typeface="Tahoma" panose="020B0604030504040204" pitchFamily="34" charset="0"/>
                          <a:cs typeface="Tahoma" panose="020B0604030504040204" pitchFamily="34" charset="0"/>
                        </a:rPr>
                        <a:t>Who, where and when</a:t>
                      </a:r>
                      <a:r>
                        <a:rPr lang="en-GB" sz="1100" b="0" u="none" baseline="0" dirty="0" smtClean="0">
                          <a:solidFill>
                            <a:schemeClr val="tx1"/>
                          </a:solidFill>
                          <a:latin typeface="Tahoma" panose="020B0604030504040204" pitchFamily="34" charset="0"/>
                          <a:ea typeface="Tahoma" panose="020B0604030504040204" pitchFamily="34" charset="0"/>
                          <a:cs typeface="Tahoma" panose="020B0604030504040204" pitchFamily="34" charset="0"/>
                        </a:rPr>
                        <a:t> questions.</a:t>
                      </a:r>
                    </a:p>
                    <a:p>
                      <a:r>
                        <a:rPr lang="en-GB" sz="1100" b="1" u="sng" baseline="0" dirty="0" smtClean="0">
                          <a:solidFill>
                            <a:schemeClr val="tx1"/>
                          </a:solidFill>
                          <a:latin typeface="Tahoma" panose="020B0604030504040204" pitchFamily="34" charset="0"/>
                          <a:ea typeface="Tahoma" panose="020B0604030504040204" pitchFamily="34" charset="0"/>
                          <a:cs typeface="Tahoma" panose="020B0604030504040204" pitchFamily="34" charset="0"/>
                        </a:rPr>
                        <a:t>Speaking</a:t>
                      </a:r>
                    </a:p>
                    <a:p>
                      <a:r>
                        <a:rPr lang="en-GB" sz="1100" b="0" u="none" baseline="0" dirty="0" smtClean="0">
                          <a:solidFill>
                            <a:schemeClr val="tx1"/>
                          </a:solidFill>
                          <a:latin typeface="Tahoma" panose="020B0604030504040204" pitchFamily="34" charset="0"/>
                          <a:ea typeface="Tahoma" panose="020B0604030504040204" pitchFamily="34" charset="0"/>
                          <a:cs typeface="Tahoma" panose="020B0604030504040204" pitchFamily="34" charset="0"/>
                        </a:rPr>
                        <a:t>Use social phrases.</a:t>
                      </a:r>
                    </a:p>
                    <a:p>
                      <a:r>
                        <a:rPr lang="en-GB" sz="1100" b="0" u="none" baseline="0" dirty="0" smtClean="0">
                          <a:solidFill>
                            <a:schemeClr val="tx1"/>
                          </a:solidFill>
                          <a:latin typeface="Tahoma" panose="020B0604030504040204" pitchFamily="34" charset="0"/>
                          <a:ea typeface="Tahoma" panose="020B0604030504040204" pitchFamily="34" charset="0"/>
                          <a:cs typeface="Tahoma" panose="020B0604030504040204" pitchFamily="34" charset="0"/>
                        </a:rPr>
                        <a:t>Speak in sentences.</a:t>
                      </a:r>
                    </a:p>
                    <a:p>
                      <a:r>
                        <a:rPr lang="en-GB" sz="1100" b="0" u="none" baseline="0" dirty="0" smtClean="0">
                          <a:solidFill>
                            <a:schemeClr val="tx1"/>
                          </a:solidFill>
                          <a:latin typeface="Tahoma" panose="020B0604030504040204" pitchFamily="34" charset="0"/>
                          <a:ea typeface="Tahoma" panose="020B0604030504040204" pitchFamily="34" charset="0"/>
                          <a:cs typeface="Tahoma" panose="020B0604030504040204" pitchFamily="34" charset="0"/>
                        </a:rPr>
                        <a:t>Join in with stories.</a:t>
                      </a:r>
                    </a:p>
                    <a:p>
                      <a:r>
                        <a:rPr lang="en-GB" sz="1100" b="0" u="none" baseline="0" dirty="0" smtClean="0">
                          <a:solidFill>
                            <a:schemeClr val="tx1"/>
                          </a:solidFill>
                          <a:latin typeface="Tahoma" panose="020B0604030504040204" pitchFamily="34" charset="0"/>
                          <a:ea typeface="Tahoma" panose="020B0604030504040204" pitchFamily="34" charset="0"/>
                          <a:cs typeface="Tahoma" panose="020B0604030504040204" pitchFamily="34" charset="0"/>
                        </a:rPr>
                        <a:t>Learn new songs.</a:t>
                      </a:r>
                      <a:endParaRPr lang="en-GB" sz="1100" b="0" u="none"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sz="1400"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u="sng" dirty="0" smtClean="0">
                          <a:solidFill>
                            <a:schemeClr val="tx1"/>
                          </a:solidFill>
                          <a:latin typeface="Tahoma" panose="020B0604030504040204" pitchFamily="34" charset="0"/>
                          <a:ea typeface="Tahoma" panose="020B0604030504040204" pitchFamily="34" charset="0"/>
                          <a:cs typeface="Tahoma" panose="020B0604030504040204" pitchFamily="34" charset="0"/>
                        </a:rPr>
                        <a:t>Listening Skills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u="none" dirty="0" smtClean="0">
                          <a:solidFill>
                            <a:schemeClr val="tx1"/>
                          </a:solidFill>
                          <a:latin typeface="Tahoma" panose="020B0604030504040204" pitchFamily="34" charset="0"/>
                          <a:ea typeface="Tahoma" panose="020B0604030504040204" pitchFamily="34" charset="0"/>
                          <a:cs typeface="Tahoma" panose="020B0604030504040204" pitchFamily="34" charset="0"/>
                        </a:rPr>
                        <a:t>Daily</a:t>
                      </a:r>
                      <a:r>
                        <a:rPr lang="en-GB" sz="1100" b="0" u="none" baseline="0" dirty="0" smtClean="0">
                          <a:solidFill>
                            <a:schemeClr val="tx1"/>
                          </a:solidFill>
                          <a:latin typeface="Tahoma" panose="020B0604030504040204" pitchFamily="34" charset="0"/>
                          <a:ea typeface="Tahoma" panose="020B0604030504040204" pitchFamily="34" charset="0"/>
                          <a:cs typeface="Tahoma" panose="020B0604030504040204" pitchFamily="34" charset="0"/>
                        </a:rPr>
                        <a:t> story.</a:t>
                      </a:r>
                      <a:endParaRPr lang="en-GB" sz="1100" b="0" u="none" dirty="0" smtClean="0">
                        <a:solidFill>
                          <a:schemeClr val="tx1"/>
                        </a:solidFill>
                        <a:latin typeface="Tahoma" panose="020B0604030504040204" pitchFamily="34" charset="0"/>
                        <a:ea typeface="Tahoma" panose="020B0604030504040204" pitchFamily="34" charset="0"/>
                        <a:cs typeface="Tahoma" panose="020B0604030504040204" pitchFamily="34" charset="0"/>
                      </a:endParaRPr>
                    </a:p>
                    <a:p>
                      <a:r>
                        <a:rPr lang="en-GB" sz="1100" dirty="0" smtClean="0">
                          <a:solidFill>
                            <a:schemeClr val="tx1"/>
                          </a:solidFill>
                          <a:latin typeface="Tahoma" panose="020B0604030504040204" pitchFamily="34" charset="0"/>
                          <a:ea typeface="Tahoma" panose="020B0604030504040204" pitchFamily="34" charset="0"/>
                          <a:cs typeface="Tahoma" panose="020B0604030504040204" pitchFamily="34" charset="0"/>
                        </a:rPr>
                        <a:t>Listening to stories with pictures.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u="none" baseline="0" dirty="0" smtClean="0">
                          <a:solidFill>
                            <a:schemeClr val="tx1"/>
                          </a:solidFill>
                          <a:latin typeface="Tahoma" panose="020B0604030504040204" pitchFamily="34" charset="0"/>
                          <a:ea typeface="Tahoma" panose="020B0604030504040204" pitchFamily="34" charset="0"/>
                          <a:cs typeface="Tahoma" panose="020B0604030504040204" pitchFamily="34" charset="0"/>
                        </a:rPr>
                        <a:t>Weekly library book.</a:t>
                      </a:r>
                      <a:endParaRPr lang="en-GB" sz="1100" dirty="0" smtClean="0">
                        <a:solidFill>
                          <a:schemeClr val="tx1"/>
                        </a:solidFill>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u="sng" dirty="0" smtClean="0">
                          <a:solidFill>
                            <a:schemeClr val="tx1"/>
                          </a:solidFill>
                          <a:latin typeface="Tahoma" panose="020B0604030504040204" pitchFamily="34" charset="0"/>
                          <a:ea typeface="Tahoma" panose="020B0604030504040204" pitchFamily="34" charset="0"/>
                          <a:cs typeface="Tahoma" panose="020B0604030504040204" pitchFamily="34" charset="0"/>
                        </a:rPr>
                        <a:t>Vocabulary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u="none" dirty="0" smtClean="0">
                          <a:solidFill>
                            <a:schemeClr val="tx1"/>
                          </a:solidFill>
                          <a:latin typeface="Tahoma" panose="020B0604030504040204" pitchFamily="34" charset="0"/>
                          <a:ea typeface="Tahoma" panose="020B0604030504040204" pitchFamily="34" charset="0"/>
                          <a:cs typeface="Tahoma" panose="020B0604030504040204" pitchFamily="34" charset="0"/>
                        </a:rPr>
                        <a:t>Word of the day.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u="none" dirty="0" smtClean="0">
                          <a:solidFill>
                            <a:schemeClr val="tx1"/>
                          </a:solidFill>
                          <a:latin typeface="Tahoma" panose="020B0604030504040204" pitchFamily="34" charset="0"/>
                          <a:ea typeface="Tahoma" panose="020B0604030504040204" pitchFamily="34" charset="0"/>
                          <a:cs typeface="Tahoma" panose="020B0604030504040204" pitchFamily="34" charset="0"/>
                        </a:rPr>
                        <a:t>Non-fiction Books</a:t>
                      </a:r>
                      <a:endParaRPr lang="en-GB" sz="1100" b="1" u="sng" dirty="0" smtClean="0">
                        <a:solidFill>
                          <a:schemeClr val="tx1"/>
                        </a:solidFill>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u="sng" dirty="0" smtClean="0">
                          <a:solidFill>
                            <a:schemeClr val="tx1"/>
                          </a:solidFill>
                          <a:latin typeface="Tahoma" panose="020B0604030504040204" pitchFamily="34" charset="0"/>
                          <a:ea typeface="Tahoma" panose="020B0604030504040204" pitchFamily="34" charset="0"/>
                          <a:cs typeface="Tahoma" panose="020B0604030504040204" pitchFamily="34" charset="0"/>
                        </a:rPr>
                        <a:t>Questioning</a:t>
                      </a:r>
                    </a:p>
                    <a:p>
                      <a:r>
                        <a:rPr lang="en-GB" sz="1100" dirty="0" smtClean="0">
                          <a:solidFill>
                            <a:schemeClr val="tx1"/>
                          </a:solidFill>
                          <a:latin typeface="Tahoma" panose="020B0604030504040204" pitchFamily="34" charset="0"/>
                          <a:ea typeface="Tahoma" panose="020B0604030504040204" pitchFamily="34" charset="0"/>
                          <a:cs typeface="Tahoma" panose="020B0604030504040204" pitchFamily="34" charset="0"/>
                        </a:rPr>
                        <a:t>Why and how questions.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u="sng" baseline="0" dirty="0" smtClean="0">
                          <a:solidFill>
                            <a:schemeClr val="tx1"/>
                          </a:solidFill>
                          <a:latin typeface="Tahoma" panose="020B0604030504040204" pitchFamily="34" charset="0"/>
                          <a:ea typeface="Tahoma" panose="020B0604030504040204" pitchFamily="34" charset="0"/>
                          <a:cs typeface="Tahoma" panose="020B0604030504040204" pitchFamily="34" charset="0"/>
                        </a:rPr>
                        <a:t>Speaking</a:t>
                      </a:r>
                      <a:endParaRPr lang="en-GB" sz="1100" b="1" u="sng" dirty="0" smtClean="0">
                        <a:solidFill>
                          <a:schemeClr val="tx1"/>
                        </a:solidFill>
                        <a:latin typeface="Tahoma" panose="020B0604030504040204" pitchFamily="34" charset="0"/>
                        <a:ea typeface="Tahoma" panose="020B0604030504040204" pitchFamily="34" charset="0"/>
                        <a:cs typeface="Tahoma" panose="020B0604030504040204" pitchFamily="34" charset="0"/>
                      </a:endParaRPr>
                    </a:p>
                    <a:p>
                      <a:r>
                        <a:rPr lang="en-GB" sz="1100" dirty="0" smtClean="0">
                          <a:solidFill>
                            <a:schemeClr val="tx1"/>
                          </a:solidFill>
                          <a:latin typeface="Tahoma" panose="020B0604030504040204" pitchFamily="34" charset="0"/>
                          <a:ea typeface="Tahoma" panose="020B0604030504040204" pitchFamily="34" charset="0"/>
                          <a:cs typeface="Tahoma" panose="020B0604030504040204" pitchFamily="34" charset="0"/>
                        </a:rPr>
                        <a:t>Connect ideas using a range of connectives.</a:t>
                      </a:r>
                    </a:p>
                    <a:p>
                      <a:r>
                        <a:rPr lang="en-GB" sz="1100" dirty="0" smtClean="0">
                          <a:solidFill>
                            <a:schemeClr val="tx1"/>
                          </a:solidFill>
                          <a:latin typeface="Tahoma" panose="020B0604030504040204" pitchFamily="34" charset="0"/>
                          <a:ea typeface="Tahoma" panose="020B0604030504040204" pitchFamily="34" charset="0"/>
                          <a:cs typeface="Tahoma" panose="020B0604030504040204" pitchFamily="34" charset="0"/>
                        </a:rPr>
                        <a:t>Describe events in some detail.</a:t>
                      </a:r>
                    </a:p>
                    <a:p>
                      <a:r>
                        <a:rPr lang="en-GB" sz="1100" dirty="0" smtClean="0">
                          <a:solidFill>
                            <a:schemeClr val="tx1"/>
                          </a:solidFill>
                          <a:latin typeface="Tahoma" panose="020B0604030504040204" pitchFamily="34" charset="0"/>
                          <a:ea typeface="Tahoma" panose="020B0604030504040204" pitchFamily="34" charset="0"/>
                          <a:cs typeface="Tahoma" panose="020B0604030504040204" pitchFamily="34" charset="0"/>
                        </a:rPr>
                        <a:t>Retell stories.</a:t>
                      </a:r>
                    </a:p>
                    <a:p>
                      <a:r>
                        <a:rPr lang="en-GB" sz="1100" dirty="0" smtClean="0">
                          <a:solidFill>
                            <a:schemeClr val="tx1"/>
                          </a:solidFill>
                          <a:latin typeface="Tahoma" panose="020B0604030504040204" pitchFamily="34" charset="0"/>
                          <a:ea typeface="Tahoma" panose="020B0604030504040204" pitchFamily="34" charset="0"/>
                          <a:cs typeface="Tahoma" panose="020B0604030504040204" pitchFamily="34" charset="0"/>
                        </a:rPr>
                        <a:t>Learn a new</a:t>
                      </a:r>
                      <a:r>
                        <a:rPr lang="en-GB" sz="1100" baseline="0" dirty="0" smtClean="0">
                          <a:solidFill>
                            <a:schemeClr val="tx1"/>
                          </a:solidFill>
                          <a:latin typeface="Tahoma" panose="020B0604030504040204" pitchFamily="34" charset="0"/>
                          <a:ea typeface="Tahoma" panose="020B0604030504040204" pitchFamily="34" charset="0"/>
                          <a:cs typeface="Tahoma" panose="020B0604030504040204" pitchFamily="34" charset="0"/>
                        </a:rPr>
                        <a:t> rhyme.</a:t>
                      </a:r>
                      <a:endParaRPr lang="en-GB" sz="11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sz="1400"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u="sng" dirty="0" smtClean="0">
                          <a:solidFill>
                            <a:schemeClr val="tx1"/>
                          </a:solidFill>
                          <a:latin typeface="Tahoma" panose="020B0604030504040204" pitchFamily="34" charset="0"/>
                          <a:ea typeface="Tahoma" panose="020B0604030504040204" pitchFamily="34" charset="0"/>
                          <a:cs typeface="Tahoma" panose="020B0604030504040204" pitchFamily="34" charset="0"/>
                        </a:rPr>
                        <a:t>Listening Skills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u="none" dirty="0" smtClean="0">
                          <a:solidFill>
                            <a:schemeClr val="tx1"/>
                          </a:solidFill>
                          <a:latin typeface="Tahoma" panose="020B0604030504040204" pitchFamily="34" charset="0"/>
                          <a:ea typeface="Tahoma" panose="020B0604030504040204" pitchFamily="34" charset="0"/>
                          <a:cs typeface="Tahoma" panose="020B0604030504040204" pitchFamily="34" charset="0"/>
                        </a:rPr>
                        <a:t>Daily</a:t>
                      </a:r>
                      <a:r>
                        <a:rPr lang="en-GB" sz="1100" b="0" u="none" baseline="0" dirty="0" smtClean="0">
                          <a:solidFill>
                            <a:schemeClr val="tx1"/>
                          </a:solidFill>
                          <a:latin typeface="Tahoma" panose="020B0604030504040204" pitchFamily="34" charset="0"/>
                          <a:ea typeface="Tahoma" panose="020B0604030504040204" pitchFamily="34" charset="0"/>
                          <a:cs typeface="Tahoma" panose="020B0604030504040204" pitchFamily="34" charset="0"/>
                        </a:rPr>
                        <a:t> story.</a:t>
                      </a:r>
                      <a:endParaRPr lang="en-GB" sz="1100" b="0" u="none" dirty="0" smtClean="0">
                        <a:solidFill>
                          <a:schemeClr val="tx1"/>
                        </a:solidFill>
                        <a:latin typeface="Tahoma" panose="020B0604030504040204" pitchFamily="34" charset="0"/>
                        <a:ea typeface="Tahoma" panose="020B0604030504040204" pitchFamily="34" charset="0"/>
                        <a:cs typeface="Tahoma" panose="020B0604030504040204" pitchFamily="34" charset="0"/>
                      </a:endParaRPr>
                    </a:p>
                    <a:p>
                      <a:r>
                        <a:rPr lang="en-GB" sz="1100" dirty="0" smtClean="0">
                          <a:solidFill>
                            <a:schemeClr val="tx1"/>
                          </a:solidFill>
                          <a:latin typeface="Tahoma" panose="020B0604030504040204" pitchFamily="34" charset="0"/>
                          <a:ea typeface="Tahoma" panose="020B0604030504040204" pitchFamily="34" charset="0"/>
                          <a:cs typeface="Tahoma" panose="020B0604030504040204" pitchFamily="34" charset="0"/>
                        </a:rPr>
                        <a:t>Listening to some stories</a:t>
                      </a:r>
                      <a:r>
                        <a:rPr lang="en-GB" sz="1100" baseline="0" dirty="0" smtClean="0">
                          <a:solidFill>
                            <a:schemeClr val="tx1"/>
                          </a:solidFill>
                          <a:latin typeface="Tahoma" panose="020B0604030504040204" pitchFamily="34" charset="0"/>
                          <a:ea typeface="Tahoma" panose="020B0604030504040204" pitchFamily="34" charset="0"/>
                          <a:cs typeface="Tahoma" panose="020B0604030504040204" pitchFamily="34" charset="0"/>
                        </a:rPr>
                        <a:t> without pictures.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u="none" baseline="0" dirty="0" smtClean="0">
                          <a:solidFill>
                            <a:schemeClr val="tx1"/>
                          </a:solidFill>
                          <a:latin typeface="Tahoma" panose="020B0604030504040204" pitchFamily="34" charset="0"/>
                          <a:ea typeface="Tahoma" panose="020B0604030504040204" pitchFamily="34" charset="0"/>
                          <a:cs typeface="Tahoma" panose="020B0604030504040204" pitchFamily="34" charset="0"/>
                        </a:rPr>
                        <a:t>Weekly library book.</a:t>
                      </a:r>
                      <a:endParaRPr lang="en-GB" sz="1100" baseline="0" dirty="0" smtClean="0">
                        <a:solidFill>
                          <a:schemeClr val="tx1"/>
                        </a:solidFill>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u="sng" dirty="0" smtClean="0">
                          <a:solidFill>
                            <a:schemeClr val="tx1"/>
                          </a:solidFill>
                          <a:latin typeface="Tahoma" panose="020B0604030504040204" pitchFamily="34" charset="0"/>
                          <a:ea typeface="Tahoma" panose="020B0604030504040204" pitchFamily="34" charset="0"/>
                          <a:cs typeface="Tahoma" panose="020B0604030504040204" pitchFamily="34" charset="0"/>
                        </a:rPr>
                        <a:t>Vocabulary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u="none" dirty="0" smtClean="0">
                          <a:solidFill>
                            <a:schemeClr val="tx1"/>
                          </a:solidFill>
                          <a:latin typeface="Tahoma" panose="020B0604030504040204" pitchFamily="34" charset="0"/>
                          <a:ea typeface="Tahoma" panose="020B0604030504040204" pitchFamily="34" charset="0"/>
                          <a:cs typeface="Tahoma" panose="020B0604030504040204" pitchFamily="34" charset="0"/>
                        </a:rPr>
                        <a:t>Word</a:t>
                      </a:r>
                      <a:r>
                        <a:rPr lang="en-GB" sz="1100" b="0" u="none" baseline="0" dirty="0" smtClean="0">
                          <a:solidFill>
                            <a:schemeClr val="tx1"/>
                          </a:solidFill>
                          <a:latin typeface="Tahoma" panose="020B0604030504040204" pitchFamily="34" charset="0"/>
                          <a:ea typeface="Tahoma" panose="020B0604030504040204" pitchFamily="34" charset="0"/>
                          <a:cs typeface="Tahoma" panose="020B0604030504040204" pitchFamily="34" charset="0"/>
                        </a:rPr>
                        <a:t> of the day.</a:t>
                      </a:r>
                      <a:endParaRPr lang="en-GB" sz="1100" b="0" u="none" dirty="0" smtClean="0">
                        <a:solidFill>
                          <a:schemeClr val="tx1"/>
                        </a:solidFill>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u="none" dirty="0" smtClean="0">
                          <a:solidFill>
                            <a:schemeClr val="tx1"/>
                          </a:solidFill>
                          <a:latin typeface="Tahoma" panose="020B0604030504040204" pitchFamily="34" charset="0"/>
                          <a:ea typeface="Tahoma" panose="020B0604030504040204" pitchFamily="34" charset="0"/>
                          <a:cs typeface="Tahoma" panose="020B0604030504040204" pitchFamily="34" charset="0"/>
                        </a:rPr>
                        <a:t>Non-fiction Books</a:t>
                      </a:r>
                      <a:endParaRPr lang="en-GB" sz="1100" b="1" u="sng" dirty="0" smtClean="0">
                        <a:solidFill>
                          <a:schemeClr val="tx1"/>
                        </a:solidFill>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u="sng" dirty="0" smtClean="0">
                          <a:solidFill>
                            <a:schemeClr val="tx1"/>
                          </a:solidFill>
                          <a:latin typeface="Tahoma" panose="020B0604030504040204" pitchFamily="34" charset="0"/>
                          <a:ea typeface="Tahoma" panose="020B0604030504040204" pitchFamily="34" charset="0"/>
                          <a:cs typeface="Tahoma" panose="020B0604030504040204" pitchFamily="34" charset="0"/>
                        </a:rPr>
                        <a:t>Questioning</a:t>
                      </a:r>
                    </a:p>
                    <a:p>
                      <a:r>
                        <a:rPr lang="en-GB" sz="1100" dirty="0" smtClean="0">
                          <a:solidFill>
                            <a:schemeClr val="tx1"/>
                          </a:solidFill>
                          <a:latin typeface="Tahoma" panose="020B0604030504040204" pitchFamily="34" charset="0"/>
                          <a:ea typeface="Tahoma" panose="020B0604030504040204" pitchFamily="34" charset="0"/>
                          <a:cs typeface="Tahoma" panose="020B0604030504040204" pitchFamily="34" charset="0"/>
                        </a:rPr>
                        <a:t>Open</a:t>
                      </a:r>
                      <a:r>
                        <a:rPr lang="en-GB" sz="1100" baseline="0" dirty="0" smtClean="0">
                          <a:solidFill>
                            <a:schemeClr val="tx1"/>
                          </a:solidFill>
                          <a:latin typeface="Tahoma" panose="020B0604030504040204" pitchFamily="34" charset="0"/>
                          <a:ea typeface="Tahoma" panose="020B0604030504040204" pitchFamily="34" charset="0"/>
                          <a:cs typeface="Tahoma" panose="020B0604030504040204" pitchFamily="34" charset="0"/>
                        </a:rPr>
                        <a:t> ended questions.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u="sng" baseline="0" dirty="0" smtClean="0">
                          <a:solidFill>
                            <a:schemeClr val="tx1"/>
                          </a:solidFill>
                          <a:latin typeface="Tahoma" panose="020B0604030504040204" pitchFamily="34" charset="0"/>
                          <a:ea typeface="Tahoma" panose="020B0604030504040204" pitchFamily="34" charset="0"/>
                          <a:cs typeface="Tahoma" panose="020B0604030504040204" pitchFamily="34" charset="0"/>
                        </a:rPr>
                        <a:t>Speaking</a:t>
                      </a:r>
                      <a:endParaRPr lang="en-GB" sz="1100" b="1" u="sng" dirty="0" smtClean="0">
                        <a:solidFill>
                          <a:schemeClr val="tx1"/>
                        </a:solidFill>
                        <a:latin typeface="Tahoma" panose="020B0604030504040204" pitchFamily="34" charset="0"/>
                        <a:ea typeface="Tahoma" panose="020B0604030504040204" pitchFamily="34" charset="0"/>
                        <a:cs typeface="Tahoma" panose="020B0604030504040204" pitchFamily="34" charset="0"/>
                      </a:endParaRPr>
                    </a:p>
                    <a:p>
                      <a:r>
                        <a:rPr lang="en-GB" sz="1100" dirty="0" smtClean="0">
                          <a:solidFill>
                            <a:schemeClr val="tx1"/>
                          </a:solidFill>
                          <a:latin typeface="Tahoma" panose="020B0604030504040204" pitchFamily="34" charset="0"/>
                          <a:ea typeface="Tahoma" panose="020B0604030504040204" pitchFamily="34" charset="0"/>
                          <a:cs typeface="Tahoma" panose="020B0604030504040204" pitchFamily="34" charset="0"/>
                        </a:rPr>
                        <a:t>Problem solving.</a:t>
                      </a:r>
                    </a:p>
                    <a:p>
                      <a:r>
                        <a:rPr lang="en-GB" sz="1100" dirty="0" smtClean="0">
                          <a:solidFill>
                            <a:schemeClr val="tx1"/>
                          </a:solidFill>
                          <a:latin typeface="Tahoma" panose="020B0604030504040204" pitchFamily="34" charset="0"/>
                          <a:ea typeface="Tahoma" panose="020B0604030504040204" pitchFamily="34" charset="0"/>
                          <a:cs typeface="Tahoma" panose="020B0604030504040204" pitchFamily="34" charset="0"/>
                        </a:rPr>
                        <a:t>Organise</a:t>
                      </a:r>
                      <a:r>
                        <a:rPr lang="en-GB" sz="1100" baseline="0" dirty="0" smtClean="0">
                          <a:solidFill>
                            <a:schemeClr val="tx1"/>
                          </a:solidFill>
                          <a:latin typeface="Tahoma" panose="020B0604030504040204" pitchFamily="34" charset="0"/>
                          <a:ea typeface="Tahoma" panose="020B0604030504040204" pitchFamily="34" charset="0"/>
                          <a:cs typeface="Tahoma" panose="020B0604030504040204" pitchFamily="34" charset="0"/>
                        </a:rPr>
                        <a:t> thinking.</a:t>
                      </a:r>
                    </a:p>
                    <a:p>
                      <a:r>
                        <a:rPr lang="en-GB" sz="1100" baseline="0" dirty="0" smtClean="0">
                          <a:solidFill>
                            <a:schemeClr val="tx1"/>
                          </a:solidFill>
                          <a:latin typeface="Tahoma" panose="020B0604030504040204" pitchFamily="34" charset="0"/>
                          <a:ea typeface="Tahoma" panose="020B0604030504040204" pitchFamily="34" charset="0"/>
                          <a:cs typeface="Tahoma" panose="020B0604030504040204" pitchFamily="34" charset="0"/>
                        </a:rPr>
                        <a:t>Explain.</a:t>
                      </a:r>
                    </a:p>
                    <a:p>
                      <a:r>
                        <a:rPr lang="en-GB" sz="1100" baseline="0" dirty="0" smtClean="0">
                          <a:solidFill>
                            <a:schemeClr val="tx1"/>
                          </a:solidFill>
                          <a:latin typeface="Tahoma" panose="020B0604030504040204" pitchFamily="34" charset="0"/>
                          <a:ea typeface="Tahoma" panose="020B0604030504040204" pitchFamily="34" charset="0"/>
                          <a:cs typeface="Tahoma" panose="020B0604030504040204" pitchFamily="34" charset="0"/>
                        </a:rPr>
                        <a:t>Retell stories in detail.</a:t>
                      </a:r>
                    </a:p>
                    <a:p>
                      <a:r>
                        <a:rPr lang="en-GB" sz="1100" baseline="0" dirty="0" smtClean="0">
                          <a:solidFill>
                            <a:schemeClr val="tx1"/>
                          </a:solidFill>
                          <a:latin typeface="Tahoma" panose="020B0604030504040204" pitchFamily="34" charset="0"/>
                          <a:ea typeface="Tahoma" panose="020B0604030504040204" pitchFamily="34" charset="0"/>
                          <a:cs typeface="Tahoma" panose="020B0604030504040204" pitchFamily="34" charset="0"/>
                        </a:rPr>
                        <a:t>Learn a poem.</a:t>
                      </a:r>
                      <a:endParaRPr lang="en-GB" sz="11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hMerge="1">
                  <a:txBody>
                    <a:bodyPr/>
                    <a:lstStyle/>
                    <a:p>
                      <a:endParaRPr lang="en-GB" sz="140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243178">
                <a:tc gridSpan="3">
                  <a:txBody>
                    <a:bodyPr/>
                    <a:lstStyle/>
                    <a:p>
                      <a:pPr algn="ctr"/>
                      <a:r>
                        <a:rPr lang="en-GB" sz="1100" b="1" dirty="0" smtClean="0">
                          <a:solidFill>
                            <a:schemeClr val="tx1"/>
                          </a:solidFill>
                          <a:latin typeface="Tahoma" panose="020B0604030504040204" pitchFamily="34" charset="0"/>
                          <a:ea typeface="Tahoma" panose="020B0604030504040204" pitchFamily="34" charset="0"/>
                          <a:cs typeface="Tahoma" panose="020B0604030504040204" pitchFamily="34" charset="0"/>
                        </a:rPr>
                        <a:t>PSED</a:t>
                      </a:r>
                      <a:endParaRPr lang="en-GB" sz="1100" b="1"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tc gridSpan="2">
                  <a:txBody>
                    <a:bodyPr/>
                    <a:lstStyle/>
                    <a:p>
                      <a:r>
                        <a:rPr lang="en-GB" sz="1100" dirty="0" smtClean="0">
                          <a:solidFill>
                            <a:schemeClr val="tx1"/>
                          </a:solidFill>
                          <a:latin typeface="Tahoma" panose="020B0604030504040204" pitchFamily="34" charset="0"/>
                          <a:ea typeface="Tahoma" panose="020B0604030504040204" pitchFamily="34" charset="0"/>
                          <a:cs typeface="Tahoma" panose="020B0604030504040204" pitchFamily="34" charset="0"/>
                        </a:rPr>
                        <a:t>3D PSHE</a:t>
                      </a:r>
                      <a:endParaRPr lang="en-GB" sz="11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sz="140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smtClean="0">
                          <a:solidFill>
                            <a:schemeClr val="tx1"/>
                          </a:solidFill>
                          <a:latin typeface="Tahoma" panose="020B0604030504040204" pitchFamily="34" charset="0"/>
                          <a:ea typeface="Tahoma" panose="020B0604030504040204" pitchFamily="34" charset="0"/>
                          <a:cs typeface="Tahoma" panose="020B0604030504040204" pitchFamily="34" charset="0"/>
                        </a:rPr>
                        <a:t>3D PSHE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sz="1400"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smtClean="0">
                          <a:solidFill>
                            <a:schemeClr val="tx1"/>
                          </a:solidFill>
                          <a:latin typeface="Tahoma" panose="020B0604030504040204" pitchFamily="34" charset="0"/>
                          <a:ea typeface="Tahoma" panose="020B0604030504040204" pitchFamily="34" charset="0"/>
                          <a:cs typeface="Tahoma" panose="020B0604030504040204" pitchFamily="34" charset="0"/>
                        </a:rPr>
                        <a:t>3D PSHE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hMerge="1">
                  <a:txBody>
                    <a:bodyPr/>
                    <a:lstStyle/>
                    <a:p>
                      <a:endParaRPr lang="en-GB" sz="1400"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655983">
                <a:tc>
                  <a:txBody>
                    <a:bodyPr/>
                    <a:lstStyle/>
                    <a:p>
                      <a:pPr algn="ctr"/>
                      <a:r>
                        <a:rPr lang="en-GB" sz="1100" b="1" dirty="0" smtClean="0">
                          <a:solidFill>
                            <a:schemeClr val="tx1"/>
                          </a:solidFill>
                          <a:latin typeface="Tahoma" panose="020B0604030504040204" pitchFamily="34" charset="0"/>
                          <a:ea typeface="Tahoma" panose="020B0604030504040204" pitchFamily="34" charset="0"/>
                          <a:cs typeface="Tahoma" panose="020B0604030504040204" pitchFamily="34" charset="0"/>
                        </a:rPr>
                        <a:t>Religious</a:t>
                      </a:r>
                      <a:r>
                        <a:rPr lang="en-GB" sz="1100" b="1" baseline="0" dirty="0" smtClean="0">
                          <a:solidFill>
                            <a:schemeClr val="tx1"/>
                          </a:solidFill>
                          <a:latin typeface="Tahoma" panose="020B0604030504040204" pitchFamily="34" charset="0"/>
                          <a:ea typeface="Tahoma" panose="020B0604030504040204" pitchFamily="34" charset="0"/>
                          <a:cs typeface="Tahoma" panose="020B0604030504040204" pitchFamily="34" charset="0"/>
                        </a:rPr>
                        <a:t> Education</a:t>
                      </a:r>
                      <a:endParaRPr lang="en-GB" sz="1100" b="1"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r>
                        <a:rPr lang="en-GB" sz="1100" b="1" dirty="0" smtClean="0">
                          <a:solidFill>
                            <a:schemeClr val="tx1"/>
                          </a:solidFill>
                          <a:latin typeface="Tahoma" panose="020B0604030504040204" pitchFamily="34" charset="0"/>
                          <a:ea typeface="Tahoma" panose="020B0604030504040204" pitchFamily="34" charset="0"/>
                          <a:cs typeface="Tahoma" panose="020B0604030504040204" pitchFamily="34" charset="0"/>
                        </a:rPr>
                        <a:t>Agreed Syllabus for R.E.</a:t>
                      </a:r>
                      <a:endParaRPr lang="en-GB" sz="1100" b="1"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a:txBody>
                    <a:bodyPr/>
                    <a:lstStyle/>
                    <a:p>
                      <a:pPr algn="l"/>
                      <a:r>
                        <a:rPr lang="en-GB" sz="1100" kern="1200" dirty="0" smtClean="0">
                          <a:solidFill>
                            <a:schemeClr val="tx1"/>
                          </a:solidFill>
                          <a:effectLst/>
                          <a:latin typeface="Tahoma" panose="020B0604030504040204" pitchFamily="34" charset="0"/>
                          <a:ea typeface="Tahoma" panose="020B0604030504040204" pitchFamily="34" charset="0"/>
                          <a:cs typeface="Tahoma" panose="020B0604030504040204" pitchFamily="34" charset="0"/>
                        </a:rPr>
                        <a:t>Being Special: Where do we belong?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GB" sz="1100" kern="1200" dirty="0" smtClean="0">
                          <a:solidFill>
                            <a:schemeClr val="tx1"/>
                          </a:solidFill>
                          <a:effectLst/>
                          <a:latin typeface="Tahoma" panose="020B0604030504040204" pitchFamily="34" charset="0"/>
                          <a:ea typeface="Tahoma" panose="020B0604030504040204" pitchFamily="34" charset="0"/>
                          <a:cs typeface="Tahoma" panose="020B0604030504040204" pitchFamily="34" charset="0"/>
                        </a:rPr>
                        <a:t>Why is Christmas Special for Christians?</a:t>
                      </a:r>
                    </a:p>
                    <a:p>
                      <a:pPr algn="l"/>
                      <a:r>
                        <a:rPr lang="en-GB" sz="1100" kern="1200" dirty="0" err="1" smtClean="0">
                          <a:solidFill>
                            <a:schemeClr val="tx1"/>
                          </a:solidFill>
                          <a:effectLst/>
                          <a:latin typeface="Tahoma" panose="020B0604030504040204" pitchFamily="34" charset="0"/>
                          <a:ea typeface="Tahoma" panose="020B0604030504040204" pitchFamily="34" charset="0"/>
                          <a:cs typeface="Tahoma" panose="020B0604030504040204" pitchFamily="34" charset="0"/>
                        </a:rPr>
                        <a:t>St.Thomas</a:t>
                      </a:r>
                      <a:r>
                        <a:rPr lang="en-GB" sz="1100" kern="1200" dirty="0" smtClean="0">
                          <a:solidFill>
                            <a:schemeClr val="tx1"/>
                          </a:solidFill>
                          <a:effectLst/>
                          <a:latin typeface="Tahoma" panose="020B0604030504040204" pitchFamily="34" charset="0"/>
                          <a:ea typeface="Tahoma" panose="020B0604030504040204" pitchFamily="34" charset="0"/>
                          <a:cs typeface="Tahoma" panose="020B0604030504040204" pitchFamily="34" charset="0"/>
                        </a:rPr>
                        <a:t>’ church visit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GB" sz="1100" dirty="0" smtClean="0">
                          <a:solidFill>
                            <a:schemeClr val="tx1"/>
                          </a:solidFill>
                          <a:latin typeface="Tahoma" panose="020B0604030504040204" pitchFamily="34" charset="0"/>
                          <a:ea typeface="Tahoma" panose="020B0604030504040204" pitchFamily="34" charset="0"/>
                          <a:cs typeface="Tahoma" panose="020B0604030504040204" pitchFamily="34" charset="0"/>
                        </a:rPr>
                        <a:t>Why is the word ‘God’ so important to Christians?</a:t>
                      </a:r>
                      <a:endParaRPr lang="en-GB" sz="11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GB" sz="1100" dirty="0" smtClean="0">
                          <a:solidFill>
                            <a:schemeClr val="tx1"/>
                          </a:solidFill>
                          <a:latin typeface="Tahoma" panose="020B0604030504040204" pitchFamily="34" charset="0"/>
                          <a:ea typeface="Tahoma" panose="020B0604030504040204" pitchFamily="34" charset="0"/>
                          <a:cs typeface="Tahoma" panose="020B0604030504040204" pitchFamily="34" charset="0"/>
                        </a:rPr>
                        <a:t>Why is Easter special to</a:t>
                      </a:r>
                      <a:r>
                        <a:rPr lang="en-GB" sz="1100" baseline="0" dirty="0" smtClean="0">
                          <a:solidFill>
                            <a:schemeClr val="tx1"/>
                          </a:solidFill>
                          <a:latin typeface="Tahoma" panose="020B0604030504040204" pitchFamily="34" charset="0"/>
                          <a:ea typeface="Tahoma" panose="020B0604030504040204" pitchFamily="34" charset="0"/>
                          <a:cs typeface="Tahoma" panose="020B0604030504040204" pitchFamily="34" charset="0"/>
                        </a:rPr>
                        <a:t> Christians?</a:t>
                      </a:r>
                      <a:endParaRPr lang="en-GB" sz="11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GB" sz="1100" kern="1200" dirty="0" smtClean="0">
                          <a:solidFill>
                            <a:schemeClr val="dk1"/>
                          </a:solidFill>
                          <a:effectLst/>
                          <a:latin typeface="Tahoma" panose="020B0604030504040204" pitchFamily="34" charset="0"/>
                          <a:ea typeface="Tahoma" panose="020B0604030504040204" pitchFamily="34" charset="0"/>
                          <a:cs typeface="Tahoma" panose="020B0604030504040204" pitchFamily="34" charset="0"/>
                        </a:rPr>
                        <a:t>What Places</a:t>
                      </a:r>
                      <a:r>
                        <a:rPr lang="en-GB" sz="1100" kern="1200" baseline="0" dirty="0" smtClean="0">
                          <a:solidFill>
                            <a:schemeClr val="dk1"/>
                          </a:solidFill>
                          <a:effectLst/>
                          <a:latin typeface="Tahoma" panose="020B0604030504040204" pitchFamily="34" charset="0"/>
                          <a:ea typeface="Tahoma" panose="020B0604030504040204" pitchFamily="34" charset="0"/>
                          <a:cs typeface="Tahoma" panose="020B0604030504040204" pitchFamily="34" charset="0"/>
                        </a:rPr>
                        <a:t> Are Special and Why?</a:t>
                      </a:r>
                      <a:endParaRPr lang="en-GB" sz="1100" kern="1200" dirty="0" smtClean="0">
                        <a:solidFill>
                          <a:schemeClr val="dk1"/>
                        </a:solidFill>
                        <a:effectLst/>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smtClean="0">
                          <a:solidFill>
                            <a:schemeClr val="tx1"/>
                          </a:solidFill>
                          <a:latin typeface="Tahoma" panose="020B0604030504040204" pitchFamily="34" charset="0"/>
                          <a:ea typeface="Tahoma" panose="020B0604030504040204" pitchFamily="34" charset="0"/>
                          <a:cs typeface="Tahoma" panose="020B0604030504040204" pitchFamily="34" charset="0"/>
                        </a:rPr>
                        <a:t>What times/stories are Special and Why?</a:t>
                      </a:r>
                      <a:endParaRPr lang="en-GB" sz="11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655983">
                <a:tc gridSpan="2">
                  <a:txBody>
                    <a:bodyPr/>
                    <a:lstStyle/>
                    <a:p>
                      <a:pPr algn="ctr"/>
                      <a:r>
                        <a:rPr lang="en-GB" sz="1100" b="1" dirty="0" smtClean="0">
                          <a:solidFill>
                            <a:schemeClr val="tx1"/>
                          </a:solidFill>
                          <a:latin typeface="Tahoma" panose="020B0604030504040204" pitchFamily="34" charset="0"/>
                          <a:ea typeface="Tahoma" panose="020B0604030504040204" pitchFamily="34" charset="0"/>
                          <a:cs typeface="Tahoma" panose="020B0604030504040204" pitchFamily="34" charset="0"/>
                        </a:rPr>
                        <a:t>Physical Development</a:t>
                      </a:r>
                      <a:endParaRPr lang="en-GB" sz="1100" b="1"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sz="1100" dirty="0">
                        <a:latin typeface="Tahoma" panose="020B0604030504040204" pitchFamily="34" charset="0"/>
                        <a:ea typeface="Tahoma" panose="020B0604030504040204" pitchFamily="34" charset="0"/>
                        <a:cs typeface="Tahom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dirty="0" smtClean="0">
                          <a:solidFill>
                            <a:schemeClr val="tx1"/>
                          </a:solidFill>
                          <a:latin typeface="Tahoma" panose="020B0604030504040204" pitchFamily="34" charset="0"/>
                          <a:ea typeface="Tahoma" panose="020B0604030504040204" pitchFamily="34" charset="0"/>
                          <a:cs typeface="Tahoma" panose="020B0604030504040204" pitchFamily="34" charset="0"/>
                        </a:rPr>
                        <a:t>The P.E.</a:t>
                      </a:r>
                      <a:r>
                        <a:rPr lang="en-GB" sz="1100" b="1" baseline="0" dirty="0" smtClean="0">
                          <a:solidFill>
                            <a:schemeClr val="tx1"/>
                          </a:solidFill>
                          <a:latin typeface="Tahoma" panose="020B0604030504040204" pitchFamily="34" charset="0"/>
                          <a:ea typeface="Tahoma" panose="020B0604030504040204" pitchFamily="34" charset="0"/>
                          <a:cs typeface="Tahoma" panose="020B0604030504040204" pitchFamily="34" charset="0"/>
                        </a:rPr>
                        <a:t> Hub</a:t>
                      </a:r>
                      <a:endParaRPr lang="en-GB" sz="1100" b="1" dirty="0" smtClean="0">
                        <a:solidFill>
                          <a:schemeClr val="tx1"/>
                        </a:solidFill>
                        <a:latin typeface="Tahoma" panose="020B0604030504040204" pitchFamily="34" charset="0"/>
                        <a:ea typeface="Tahoma" panose="020B0604030504040204" pitchFamily="34" charset="0"/>
                        <a:cs typeface="Tahoma" panose="020B0604030504040204" pitchFamily="34" charset="0"/>
                      </a:endParaRPr>
                    </a:p>
                    <a:p>
                      <a:endParaRPr lang="en-GB" sz="1100" dirty="0">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r>
                        <a:rPr lang="en-GB" sz="1100" b="1" u="sng" kern="1200" dirty="0" smtClean="0">
                          <a:solidFill>
                            <a:schemeClr val="dk1"/>
                          </a:solidFill>
                          <a:effectLst/>
                          <a:latin typeface="Tahoma" panose="020B0604030504040204" pitchFamily="34" charset="0"/>
                          <a:ea typeface="Tahoma" panose="020B0604030504040204" pitchFamily="34" charset="0"/>
                          <a:cs typeface="Tahoma" panose="020B0604030504040204" pitchFamily="34" charset="0"/>
                        </a:rPr>
                        <a:t>Gymnastics</a:t>
                      </a:r>
                    </a:p>
                    <a:p>
                      <a:pPr algn="l"/>
                      <a:r>
                        <a:rPr lang="en-GB" sz="1100" b="0" u="none" kern="1200" dirty="0" smtClean="0">
                          <a:solidFill>
                            <a:schemeClr val="dk1"/>
                          </a:solidFill>
                          <a:effectLst/>
                          <a:latin typeface="Tahoma" panose="020B0604030504040204" pitchFamily="34" charset="0"/>
                          <a:ea typeface="Tahoma" panose="020B0604030504040204" pitchFamily="34" charset="0"/>
                          <a:cs typeface="Tahoma" panose="020B0604030504040204" pitchFamily="34" charset="0"/>
                        </a:rPr>
                        <a:t>Further develop confidence in fundamental movements. Learn and refine</a:t>
                      </a:r>
                      <a:r>
                        <a:rPr lang="en-GB" sz="1100" b="0" u="none" kern="1200" baseline="0" dirty="0" smtClean="0">
                          <a:solidFill>
                            <a:schemeClr val="dk1"/>
                          </a:solidFill>
                          <a:effectLst/>
                          <a:latin typeface="Tahoma" panose="020B0604030504040204" pitchFamily="34" charset="0"/>
                          <a:ea typeface="Tahoma" panose="020B0604030504040204" pitchFamily="34" charset="0"/>
                          <a:cs typeface="Tahoma" panose="020B0604030504040204" pitchFamily="34" charset="0"/>
                        </a:rPr>
                        <a:t> a variety of shapes, jumps, balances and rolls. Link simple balance, jump and travel actions.</a:t>
                      </a:r>
                      <a:endParaRPr lang="en-GB" sz="1100" b="0" u="none" kern="1200" dirty="0" smtClean="0">
                        <a:solidFill>
                          <a:schemeClr val="dk1"/>
                        </a:solidFill>
                        <a:effectLst/>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sz="140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r>
                        <a:rPr lang="en-GB" sz="1100" b="1" u="sng" dirty="0" smtClean="0">
                          <a:solidFill>
                            <a:schemeClr val="tx1"/>
                          </a:solidFill>
                          <a:latin typeface="Tahoma" panose="020B0604030504040204" pitchFamily="34" charset="0"/>
                          <a:ea typeface="Tahoma" panose="020B0604030504040204" pitchFamily="34" charset="0"/>
                          <a:cs typeface="Tahoma" panose="020B0604030504040204" pitchFamily="34" charset="0"/>
                        </a:rPr>
                        <a:t>Dance</a:t>
                      </a:r>
                    </a:p>
                    <a:p>
                      <a:pPr algn="l"/>
                      <a:r>
                        <a:rPr lang="en-GB" sz="1100" b="0" u="none" dirty="0" smtClean="0">
                          <a:solidFill>
                            <a:schemeClr val="tx1"/>
                          </a:solidFill>
                          <a:latin typeface="Tahoma" panose="020B0604030504040204" pitchFamily="34" charset="0"/>
                          <a:ea typeface="Tahoma" panose="020B0604030504040204" pitchFamily="34" charset="0"/>
                          <a:cs typeface="Tahoma" panose="020B0604030504040204" pitchFamily="34" charset="0"/>
                        </a:rPr>
                        <a:t>Count and move to beats of 8. Work as an individual, partner and part of a group. Copy and repeat movement patterns.</a:t>
                      </a:r>
                      <a:endParaRPr lang="en-GB" sz="1100" b="0" u="none"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sz="140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100" b="1" u="sng" kern="1200" dirty="0" smtClean="0">
                          <a:solidFill>
                            <a:schemeClr val="dk1"/>
                          </a:solidFill>
                          <a:effectLst/>
                          <a:latin typeface="Tahoma" panose="020B0604030504040204" pitchFamily="34" charset="0"/>
                          <a:ea typeface="Tahoma" panose="020B0604030504040204" pitchFamily="34" charset="0"/>
                          <a:cs typeface="Tahoma" panose="020B0604030504040204" pitchFamily="34" charset="0"/>
                        </a:rPr>
                        <a:t>Speed, agility and travel</a:t>
                      </a:r>
                    </a:p>
                    <a:p>
                      <a:r>
                        <a:rPr lang="en-GB" sz="1100" b="0" u="none" kern="1200" dirty="0" smtClean="0">
                          <a:solidFill>
                            <a:schemeClr val="dk1"/>
                          </a:solidFill>
                          <a:effectLst/>
                          <a:latin typeface="Tahoma" panose="020B0604030504040204" pitchFamily="34" charset="0"/>
                          <a:ea typeface="Tahoma" panose="020B0604030504040204" pitchFamily="34" charset="0"/>
                          <a:cs typeface="Tahoma" panose="020B0604030504040204" pitchFamily="34" charset="0"/>
                        </a:rPr>
                        <a:t>Participate</a:t>
                      </a:r>
                      <a:r>
                        <a:rPr lang="en-GB" sz="1100" b="0" u="none" kern="1200" baseline="0" dirty="0" smtClean="0">
                          <a:solidFill>
                            <a:schemeClr val="dk1"/>
                          </a:solidFill>
                          <a:effectLst/>
                          <a:latin typeface="Tahoma" panose="020B0604030504040204" pitchFamily="34" charset="0"/>
                          <a:ea typeface="Tahoma" panose="020B0604030504040204" pitchFamily="34" charset="0"/>
                          <a:cs typeface="Tahoma" panose="020B0604030504040204" pitchFamily="34" charset="0"/>
                        </a:rPr>
                        <a:t> in a variety of agility-based activities. Recognise the difference between actions e.g. moving softly, quickly, powerfully etc.</a:t>
                      </a:r>
                      <a:endParaRPr lang="en-GB" sz="1100" b="0" u="none" kern="1200" dirty="0" smtClean="0">
                        <a:solidFill>
                          <a:schemeClr val="dk1"/>
                        </a:solidFill>
                        <a:effectLst/>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u="sng" kern="1200" dirty="0" smtClean="0">
                          <a:solidFill>
                            <a:schemeClr val="dk1"/>
                          </a:solidFill>
                          <a:effectLst/>
                          <a:latin typeface="Tahoma" panose="020B0604030504040204" pitchFamily="34" charset="0"/>
                          <a:ea typeface="Tahoma" panose="020B0604030504040204" pitchFamily="34" charset="0"/>
                          <a:cs typeface="Tahoma" panose="020B0604030504040204" pitchFamily="34" charset="0"/>
                        </a:rPr>
                        <a:t>Manipulation and co-ordination</a:t>
                      </a:r>
                    </a:p>
                    <a:p>
                      <a:r>
                        <a:rPr lang="en-GB" sz="1100" b="1" u="sng" dirty="0" smtClean="0">
                          <a:solidFill>
                            <a:schemeClr val="tx1"/>
                          </a:solidFill>
                          <a:latin typeface="Tahoma" panose="020B0604030504040204" pitchFamily="34" charset="0"/>
                          <a:ea typeface="Tahoma" panose="020B0604030504040204" pitchFamily="34" charset="0"/>
                          <a:cs typeface="Tahoma" panose="020B0604030504040204" pitchFamily="34" charset="0"/>
                        </a:rPr>
                        <a:t>Fitzy multi-skills</a:t>
                      </a:r>
                    </a:p>
                    <a:p>
                      <a:r>
                        <a:rPr lang="en-GB" sz="1100" b="0" u="none" dirty="0" smtClean="0">
                          <a:solidFill>
                            <a:schemeClr val="tx1"/>
                          </a:solidFill>
                          <a:latin typeface="Tahoma" panose="020B0604030504040204" pitchFamily="34" charset="0"/>
                          <a:ea typeface="Tahoma" panose="020B0604030504040204" pitchFamily="34" charset="0"/>
                          <a:cs typeface="Tahoma" panose="020B0604030504040204" pitchFamily="34" charset="0"/>
                        </a:rPr>
                        <a:t>Co-ordinate</a:t>
                      </a:r>
                      <a:r>
                        <a:rPr lang="en-GB" sz="1100" b="0" u="none" baseline="0" dirty="0" smtClean="0">
                          <a:solidFill>
                            <a:schemeClr val="tx1"/>
                          </a:solidFill>
                          <a:latin typeface="Tahoma" panose="020B0604030504040204" pitchFamily="34" charset="0"/>
                          <a:ea typeface="Tahoma" panose="020B0604030504040204" pitchFamily="34" charset="0"/>
                          <a:cs typeface="Tahoma" panose="020B0604030504040204" pitchFamily="34" charset="0"/>
                        </a:rPr>
                        <a:t> similar objects in a variety of ways. Differentiate ways to manoeuvre objects. Skip in isolation and with rope.</a:t>
                      </a:r>
                      <a:endParaRPr lang="en-GB" sz="1100" b="0" u="none"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b="0" u="none"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6453246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196335" y="121806"/>
            <a:ext cx="5533206" cy="369332"/>
          </a:xfrm>
          <a:prstGeom prst="rect">
            <a:avLst/>
          </a:prstGeom>
          <a:noFill/>
        </p:spPr>
        <p:txBody>
          <a:bodyPr wrap="square" rtlCol="0">
            <a:spAutoFit/>
          </a:bodyPr>
          <a:lstStyle/>
          <a:p>
            <a:pPr algn="ctr"/>
            <a:r>
              <a:rPr lang="en-GB" dirty="0" smtClean="0">
                <a:latin typeface="Comic Sans MS" panose="030F0702030302020204" pitchFamily="66" charset="0"/>
              </a:rPr>
              <a:t>Reception: Long Term Planning – Specific Areas</a:t>
            </a:r>
            <a:endParaRPr lang="en-GB" dirty="0">
              <a:latin typeface="Comic Sans MS" panose="030F0702030302020204" pitchFamily="66" charset="0"/>
            </a:endParaRPr>
          </a:p>
        </p:txBody>
      </p:sp>
      <p:graphicFrame>
        <p:nvGraphicFramePr>
          <p:cNvPr id="5" name="Table 4"/>
          <p:cNvGraphicFramePr>
            <a:graphicFrameLocks noGrp="1"/>
          </p:cNvGraphicFramePr>
          <p:nvPr>
            <p:extLst>
              <p:ext uri="{D42A27DB-BD31-4B8C-83A1-F6EECF244321}">
                <p14:modId xmlns:p14="http://schemas.microsoft.com/office/powerpoint/2010/main" val="4000420006"/>
              </p:ext>
            </p:extLst>
          </p:nvPr>
        </p:nvGraphicFramePr>
        <p:xfrm>
          <a:off x="251791" y="581965"/>
          <a:ext cx="9422295" cy="6155219"/>
        </p:xfrm>
        <a:graphic>
          <a:graphicData uri="http://schemas.openxmlformats.org/drawingml/2006/table">
            <a:tbl>
              <a:tblPr firstRow="1" bandRow="1">
                <a:tableStyleId>{5C22544A-7EE6-4342-B048-85BDC9FD1C3A}</a:tableStyleId>
              </a:tblPr>
              <a:tblGrid>
                <a:gridCol w="1090626">
                  <a:extLst>
                    <a:ext uri="{9D8B030D-6E8A-4147-A177-3AD203B41FA5}">
                      <a16:colId xmlns:a16="http://schemas.microsoft.com/office/drawing/2014/main" val="20000"/>
                    </a:ext>
                  </a:extLst>
                </a:gridCol>
                <a:gridCol w="700392">
                  <a:extLst>
                    <a:ext uri="{9D8B030D-6E8A-4147-A177-3AD203B41FA5}">
                      <a16:colId xmlns:a16="http://schemas.microsoft.com/office/drawing/2014/main" val="20001"/>
                    </a:ext>
                  </a:extLst>
                </a:gridCol>
                <a:gridCol w="651753">
                  <a:extLst>
                    <a:ext uri="{9D8B030D-6E8A-4147-A177-3AD203B41FA5}">
                      <a16:colId xmlns:a16="http://schemas.microsoft.com/office/drawing/2014/main" val="20002"/>
                    </a:ext>
                  </a:extLst>
                </a:gridCol>
                <a:gridCol w="596667">
                  <a:extLst>
                    <a:ext uri="{9D8B030D-6E8A-4147-A177-3AD203B41FA5}">
                      <a16:colId xmlns:a16="http://schemas.microsoft.com/office/drawing/2014/main" val="20003"/>
                    </a:ext>
                  </a:extLst>
                </a:gridCol>
                <a:gridCol w="596667">
                  <a:extLst>
                    <a:ext uri="{9D8B030D-6E8A-4147-A177-3AD203B41FA5}">
                      <a16:colId xmlns:a16="http://schemas.microsoft.com/office/drawing/2014/main" val="20004"/>
                    </a:ext>
                  </a:extLst>
                </a:gridCol>
                <a:gridCol w="578619">
                  <a:extLst>
                    <a:ext uri="{9D8B030D-6E8A-4147-A177-3AD203B41FA5}">
                      <a16:colId xmlns:a16="http://schemas.microsoft.com/office/drawing/2014/main" val="20005"/>
                    </a:ext>
                  </a:extLst>
                </a:gridCol>
                <a:gridCol w="578619">
                  <a:extLst>
                    <a:ext uri="{9D8B030D-6E8A-4147-A177-3AD203B41FA5}">
                      <a16:colId xmlns:a16="http://schemas.microsoft.com/office/drawing/2014/main" val="20006"/>
                    </a:ext>
                  </a:extLst>
                </a:gridCol>
                <a:gridCol w="600292">
                  <a:extLst>
                    <a:ext uri="{9D8B030D-6E8A-4147-A177-3AD203B41FA5}">
                      <a16:colId xmlns:a16="http://schemas.microsoft.com/office/drawing/2014/main" val="20007"/>
                    </a:ext>
                  </a:extLst>
                </a:gridCol>
                <a:gridCol w="556946">
                  <a:extLst>
                    <a:ext uri="{9D8B030D-6E8A-4147-A177-3AD203B41FA5}">
                      <a16:colId xmlns:a16="http://schemas.microsoft.com/office/drawing/2014/main" val="20008"/>
                    </a:ext>
                  </a:extLst>
                </a:gridCol>
                <a:gridCol w="578619">
                  <a:extLst>
                    <a:ext uri="{9D8B030D-6E8A-4147-A177-3AD203B41FA5}">
                      <a16:colId xmlns:a16="http://schemas.microsoft.com/office/drawing/2014/main" val="20009"/>
                    </a:ext>
                  </a:extLst>
                </a:gridCol>
                <a:gridCol w="578619">
                  <a:extLst>
                    <a:ext uri="{9D8B030D-6E8A-4147-A177-3AD203B41FA5}">
                      <a16:colId xmlns:a16="http://schemas.microsoft.com/office/drawing/2014/main" val="20010"/>
                    </a:ext>
                  </a:extLst>
                </a:gridCol>
                <a:gridCol w="578619">
                  <a:extLst>
                    <a:ext uri="{9D8B030D-6E8A-4147-A177-3AD203B41FA5}">
                      <a16:colId xmlns:a16="http://schemas.microsoft.com/office/drawing/2014/main" val="20011"/>
                    </a:ext>
                  </a:extLst>
                </a:gridCol>
                <a:gridCol w="578619">
                  <a:extLst>
                    <a:ext uri="{9D8B030D-6E8A-4147-A177-3AD203B41FA5}">
                      <a16:colId xmlns:a16="http://schemas.microsoft.com/office/drawing/2014/main" val="20012"/>
                    </a:ext>
                  </a:extLst>
                </a:gridCol>
                <a:gridCol w="578619">
                  <a:extLst>
                    <a:ext uri="{9D8B030D-6E8A-4147-A177-3AD203B41FA5}">
                      <a16:colId xmlns:a16="http://schemas.microsoft.com/office/drawing/2014/main" val="20013"/>
                    </a:ext>
                  </a:extLst>
                </a:gridCol>
                <a:gridCol w="578619">
                  <a:extLst>
                    <a:ext uri="{9D8B030D-6E8A-4147-A177-3AD203B41FA5}">
                      <a16:colId xmlns:a16="http://schemas.microsoft.com/office/drawing/2014/main" val="20014"/>
                    </a:ext>
                  </a:extLst>
                </a:gridCol>
              </a:tblGrid>
              <a:tr h="358939">
                <a:tc gridSpan="3">
                  <a:txBody>
                    <a:bodyPr/>
                    <a:lstStyle/>
                    <a:p>
                      <a:endParaRPr lang="en-GB" sz="12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sz="1400"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gridSpan="2">
                  <a:txBody>
                    <a:bodyPr/>
                    <a:lstStyle/>
                    <a:p>
                      <a:pPr algn="ctr"/>
                      <a:r>
                        <a:rPr lang="en-GB" sz="1200" dirty="0" smtClean="0">
                          <a:solidFill>
                            <a:schemeClr val="tx1"/>
                          </a:solidFill>
                          <a:latin typeface="Tahoma" panose="020B0604030504040204" pitchFamily="34" charset="0"/>
                          <a:ea typeface="Tahoma" panose="020B0604030504040204" pitchFamily="34" charset="0"/>
                          <a:cs typeface="Tahoma" panose="020B0604030504040204" pitchFamily="34" charset="0"/>
                        </a:rPr>
                        <a:t>Autumn 1</a:t>
                      </a:r>
                      <a:endParaRPr lang="en-GB" sz="12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gridSpan="2">
                  <a:txBody>
                    <a:bodyPr/>
                    <a:lstStyle/>
                    <a:p>
                      <a:pPr algn="ctr"/>
                      <a:r>
                        <a:rPr lang="en-GB" sz="1200" dirty="0" smtClean="0">
                          <a:solidFill>
                            <a:schemeClr val="tx1"/>
                          </a:solidFill>
                          <a:latin typeface="Tahoma" panose="020B0604030504040204" pitchFamily="34" charset="0"/>
                          <a:ea typeface="Tahoma" panose="020B0604030504040204" pitchFamily="34" charset="0"/>
                          <a:cs typeface="Tahoma" panose="020B0604030504040204" pitchFamily="34" charset="0"/>
                        </a:rPr>
                        <a:t>Autumn 2</a:t>
                      </a:r>
                      <a:endParaRPr lang="en-GB" sz="12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gridSpan="2">
                  <a:txBody>
                    <a:bodyPr/>
                    <a:lstStyle/>
                    <a:p>
                      <a:pPr algn="ctr"/>
                      <a:r>
                        <a:rPr lang="en-GB" sz="1200" dirty="0" smtClean="0">
                          <a:solidFill>
                            <a:schemeClr val="tx1"/>
                          </a:solidFill>
                          <a:latin typeface="Tahoma" panose="020B0604030504040204" pitchFamily="34" charset="0"/>
                          <a:ea typeface="Tahoma" panose="020B0604030504040204" pitchFamily="34" charset="0"/>
                          <a:cs typeface="Tahoma" panose="020B0604030504040204" pitchFamily="34" charset="0"/>
                        </a:rPr>
                        <a:t>Spring 1</a:t>
                      </a:r>
                      <a:endParaRPr lang="en-GB" sz="12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gridSpan="2">
                  <a:txBody>
                    <a:bodyPr/>
                    <a:lstStyle/>
                    <a:p>
                      <a:pPr algn="ctr"/>
                      <a:r>
                        <a:rPr lang="en-GB" sz="1200" dirty="0" smtClean="0">
                          <a:solidFill>
                            <a:schemeClr val="tx1"/>
                          </a:solidFill>
                          <a:latin typeface="Tahoma" panose="020B0604030504040204" pitchFamily="34" charset="0"/>
                          <a:ea typeface="Tahoma" panose="020B0604030504040204" pitchFamily="34" charset="0"/>
                          <a:cs typeface="Tahoma" panose="020B0604030504040204" pitchFamily="34" charset="0"/>
                        </a:rPr>
                        <a:t>Spring 2</a:t>
                      </a:r>
                      <a:endParaRPr lang="en-GB" sz="12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gridSpan="2">
                  <a:txBody>
                    <a:bodyPr/>
                    <a:lstStyle/>
                    <a:p>
                      <a:pPr algn="ctr"/>
                      <a:r>
                        <a:rPr lang="en-GB" sz="1200" dirty="0" smtClean="0">
                          <a:solidFill>
                            <a:schemeClr val="tx1"/>
                          </a:solidFill>
                          <a:latin typeface="Tahoma" panose="020B0604030504040204" pitchFamily="34" charset="0"/>
                          <a:ea typeface="Tahoma" panose="020B0604030504040204" pitchFamily="34" charset="0"/>
                          <a:cs typeface="Tahoma" panose="020B0604030504040204" pitchFamily="34" charset="0"/>
                        </a:rPr>
                        <a:t>Summer 1</a:t>
                      </a:r>
                      <a:endParaRPr lang="en-GB" sz="12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gridSpan="2">
                  <a:txBody>
                    <a:bodyPr/>
                    <a:lstStyle/>
                    <a:p>
                      <a:pPr algn="ctr"/>
                      <a:r>
                        <a:rPr lang="en-GB" sz="1200" dirty="0" smtClean="0">
                          <a:solidFill>
                            <a:schemeClr val="tx1"/>
                          </a:solidFill>
                          <a:latin typeface="Tahoma" panose="020B0604030504040204" pitchFamily="34" charset="0"/>
                          <a:ea typeface="Tahoma" panose="020B0604030504040204" pitchFamily="34" charset="0"/>
                          <a:cs typeface="Tahoma" panose="020B0604030504040204" pitchFamily="34" charset="0"/>
                        </a:rPr>
                        <a:t>Summer 2</a:t>
                      </a:r>
                      <a:endParaRPr lang="en-GB" sz="12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extLst>
                  <a:ext uri="{0D108BD9-81ED-4DB2-BD59-A6C34878D82A}">
                    <a16:rowId xmlns:a16="http://schemas.microsoft.com/office/drawing/2014/main" val="10000"/>
                  </a:ext>
                </a:extLst>
              </a:tr>
              <a:tr h="424070">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1" dirty="0" smtClean="0">
                          <a:solidFill>
                            <a:schemeClr val="tx1"/>
                          </a:solidFill>
                          <a:latin typeface="Tahoma" panose="020B0604030504040204" pitchFamily="34" charset="0"/>
                          <a:ea typeface="Tahoma" panose="020B0604030504040204" pitchFamily="34" charset="0"/>
                          <a:cs typeface="Tahoma" panose="020B0604030504040204" pitchFamily="34" charset="0"/>
                        </a:rPr>
                        <a:t>Areas</a:t>
                      </a:r>
                      <a:r>
                        <a:rPr lang="en-GB" sz="1200" b="1" baseline="0" dirty="0" smtClean="0">
                          <a:solidFill>
                            <a:schemeClr val="tx1"/>
                          </a:solidFill>
                          <a:latin typeface="Tahoma" panose="020B0604030504040204" pitchFamily="34" charset="0"/>
                          <a:ea typeface="Tahoma" panose="020B0604030504040204" pitchFamily="34" charset="0"/>
                          <a:cs typeface="Tahoma" panose="020B0604030504040204" pitchFamily="34" charset="0"/>
                        </a:rPr>
                        <a:t> of Interest</a:t>
                      </a:r>
                      <a:endParaRPr lang="en-GB" sz="1200" b="1" dirty="0" smtClean="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1" u="none" dirty="0" smtClean="0">
                          <a:solidFill>
                            <a:schemeClr val="tx1"/>
                          </a:solidFill>
                          <a:latin typeface="Tahoma" panose="020B0604030504040204" pitchFamily="34" charset="0"/>
                          <a:ea typeface="Tahoma" panose="020B0604030504040204" pitchFamily="34" charset="0"/>
                          <a:cs typeface="Tahoma" panose="020B0604030504040204" pitchFamily="34" charset="0"/>
                        </a:rPr>
                        <a:t>This is Me</a:t>
                      </a:r>
                    </a:p>
                    <a:p>
                      <a:pPr algn="ctr"/>
                      <a:endParaRPr lang="en-GB" sz="12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1" u="none" dirty="0" smtClean="0">
                          <a:solidFill>
                            <a:schemeClr val="tx1"/>
                          </a:solidFill>
                          <a:latin typeface="Tahoma" panose="020B0604030504040204" pitchFamily="34" charset="0"/>
                          <a:ea typeface="Tahoma" panose="020B0604030504040204" pitchFamily="34" charset="0"/>
                          <a:cs typeface="Tahoma" panose="020B0604030504040204" pitchFamily="34" charset="0"/>
                        </a:rPr>
                        <a:t>Let’s Celebrate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1" dirty="0" smtClean="0">
                          <a:solidFill>
                            <a:schemeClr val="tx1"/>
                          </a:solidFill>
                          <a:latin typeface="Tahoma" panose="020B0604030504040204" pitchFamily="34" charset="0"/>
                          <a:ea typeface="Tahoma" panose="020B0604030504040204" pitchFamily="34" charset="0"/>
                          <a:cs typeface="Tahoma" panose="020B0604030504040204" pitchFamily="34" charset="0"/>
                        </a:rPr>
                        <a:t>Once</a:t>
                      </a:r>
                      <a:r>
                        <a:rPr lang="en-GB" sz="1200" b="1" baseline="0" dirty="0" smtClean="0">
                          <a:solidFill>
                            <a:schemeClr val="tx1"/>
                          </a:solidFill>
                          <a:latin typeface="Tahoma" panose="020B0604030504040204" pitchFamily="34" charset="0"/>
                          <a:ea typeface="Tahoma" panose="020B0604030504040204" pitchFamily="34" charset="0"/>
                          <a:cs typeface="Tahoma" panose="020B0604030504040204" pitchFamily="34" charset="0"/>
                        </a:rPr>
                        <a:t> Upon a Time</a:t>
                      </a:r>
                      <a:endParaRPr lang="en-GB" sz="1200" b="1" dirty="0" smtClean="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1" dirty="0" smtClean="0">
                          <a:solidFill>
                            <a:schemeClr val="tx1"/>
                          </a:solidFill>
                          <a:latin typeface="Tahoma" panose="020B0604030504040204" pitchFamily="34" charset="0"/>
                          <a:ea typeface="Tahoma" panose="020B0604030504040204" pitchFamily="34" charset="0"/>
                          <a:cs typeface="Tahoma" panose="020B0604030504040204" pitchFamily="34" charset="0"/>
                        </a:rPr>
                        <a:t>Our</a:t>
                      </a:r>
                      <a:r>
                        <a:rPr lang="en-GB" sz="1200" b="1" baseline="0" dirty="0" smtClean="0">
                          <a:solidFill>
                            <a:schemeClr val="tx1"/>
                          </a:solidFill>
                          <a:latin typeface="Tahoma" panose="020B0604030504040204" pitchFamily="34" charset="0"/>
                          <a:ea typeface="Tahoma" panose="020B0604030504040204" pitchFamily="34" charset="0"/>
                          <a:cs typeface="Tahoma" panose="020B0604030504040204" pitchFamily="34" charset="0"/>
                        </a:rPr>
                        <a:t> World</a:t>
                      </a:r>
                      <a:endParaRPr lang="en-GB" sz="1200" b="1" dirty="0" smtClean="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1" dirty="0" smtClean="0">
                          <a:solidFill>
                            <a:schemeClr val="tx1"/>
                          </a:solidFill>
                          <a:latin typeface="Tahoma" panose="020B0604030504040204" pitchFamily="34" charset="0"/>
                          <a:ea typeface="Tahoma" panose="020B0604030504040204" pitchFamily="34" charset="0"/>
                          <a:cs typeface="Tahoma" panose="020B0604030504040204" pitchFamily="34" charset="0"/>
                        </a:rPr>
                        <a:t>Marvellous</a:t>
                      </a:r>
                      <a:r>
                        <a:rPr lang="en-GB" sz="1200" b="1" baseline="0"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GB" sz="1200" b="1" baseline="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Minibeasts</a:t>
                      </a:r>
                      <a:endParaRPr lang="en-GB" sz="1200" b="1" dirty="0" smtClean="0">
                        <a:solidFill>
                          <a:schemeClr val="tx1"/>
                        </a:solidFill>
                        <a:latin typeface="Tahoma" panose="020B0604030504040204" pitchFamily="34" charset="0"/>
                        <a:ea typeface="Tahoma" panose="020B0604030504040204" pitchFamily="34" charset="0"/>
                        <a:cs typeface="Tahoma" panose="020B0604030504040204" pitchFamily="34" charset="0"/>
                      </a:endParaRPr>
                    </a:p>
                    <a:p>
                      <a:pPr algn="ctr"/>
                      <a:endParaRPr lang="en-GB" sz="12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hMerge="1">
                  <a:txBody>
                    <a:bodyPr/>
                    <a:lstStyle/>
                    <a:p>
                      <a:pPr algn="ctr"/>
                      <a:endParaRPr lang="en-GB" sz="12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extLst>
                  <a:ext uri="{0D108BD9-81ED-4DB2-BD59-A6C34878D82A}">
                    <a16:rowId xmlns:a16="http://schemas.microsoft.com/office/drawing/2014/main" val="10001"/>
                  </a:ext>
                </a:extLst>
              </a:tr>
              <a:tr h="386080">
                <a:tc rowSpan="4">
                  <a:txBody>
                    <a:bodyPr/>
                    <a:lstStyle/>
                    <a:p>
                      <a:pPr algn="ctr"/>
                      <a:r>
                        <a:rPr lang="en-GB" sz="1100" b="1" dirty="0" smtClean="0">
                          <a:solidFill>
                            <a:schemeClr val="tx1"/>
                          </a:solidFill>
                          <a:latin typeface="Tahoma" panose="020B0604030504040204" pitchFamily="34" charset="0"/>
                          <a:ea typeface="Tahoma" panose="020B0604030504040204" pitchFamily="34" charset="0"/>
                          <a:cs typeface="Tahoma" panose="020B0604030504040204" pitchFamily="34" charset="0"/>
                        </a:rPr>
                        <a:t>Literacy </a:t>
                      </a:r>
                    </a:p>
                    <a:p>
                      <a:pPr algn="ctr"/>
                      <a:endParaRPr lang="en-GB" sz="1100" b="1" dirty="0" smtClean="0">
                        <a:solidFill>
                          <a:schemeClr val="tx1"/>
                        </a:solidFill>
                        <a:latin typeface="Tahoma" panose="020B0604030504040204" pitchFamily="34" charset="0"/>
                        <a:ea typeface="Tahoma" panose="020B0604030504040204" pitchFamily="34" charset="0"/>
                        <a:cs typeface="Tahoma" panose="020B0604030504040204" pitchFamily="34" charset="0"/>
                      </a:endParaRPr>
                    </a:p>
                    <a:p>
                      <a:pPr algn="ctr"/>
                      <a:endParaRPr lang="en-GB" sz="1100" b="1" dirty="0" smtClean="0">
                        <a:solidFill>
                          <a:schemeClr val="tx1"/>
                        </a:solidFill>
                        <a:latin typeface="Tahoma" panose="020B0604030504040204" pitchFamily="34" charset="0"/>
                        <a:ea typeface="Tahoma" panose="020B0604030504040204" pitchFamily="34" charset="0"/>
                        <a:cs typeface="Tahoma" panose="020B0604030504040204" pitchFamily="34" charset="0"/>
                      </a:endParaRPr>
                    </a:p>
                    <a:p>
                      <a:pPr algn="ctr"/>
                      <a:endParaRPr lang="en-GB" sz="1100" b="1"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r>
                        <a:rPr lang="en-GB" sz="1100" b="1" dirty="0" smtClean="0">
                          <a:solidFill>
                            <a:schemeClr val="tx1"/>
                          </a:solidFill>
                          <a:latin typeface="Tahoma" panose="020B0604030504040204" pitchFamily="34" charset="0"/>
                          <a:ea typeface="Tahoma" panose="020B0604030504040204" pitchFamily="34" charset="0"/>
                          <a:cs typeface="Tahoma" panose="020B0604030504040204" pitchFamily="34" charset="0"/>
                        </a:rPr>
                        <a:t>Comprehension</a:t>
                      </a:r>
                      <a:endParaRPr lang="en-GB" sz="1100" b="1"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gridSpan="2">
                  <a:txBody>
                    <a:bodyPr/>
                    <a:lstStyle/>
                    <a:p>
                      <a:r>
                        <a:rPr lang="en-GB" sz="1100" b="1" dirty="0" smtClean="0">
                          <a:solidFill>
                            <a:schemeClr val="tx1"/>
                          </a:solidFill>
                          <a:latin typeface="Tahoma" panose="020B0604030504040204" pitchFamily="34" charset="0"/>
                          <a:ea typeface="Tahoma" panose="020B0604030504040204" pitchFamily="34" charset="0"/>
                          <a:cs typeface="Tahoma" panose="020B0604030504040204" pitchFamily="34" charset="0"/>
                        </a:rPr>
                        <a:t>Listening to Stories</a:t>
                      </a:r>
                    </a:p>
                    <a:p>
                      <a:pPr marL="171450" indent="-171450">
                        <a:buFont typeface="Arial" panose="020B0604020202020204" pitchFamily="34" charset="0"/>
                        <a:buChar char="•"/>
                      </a:pPr>
                      <a:r>
                        <a:rPr lang="en-GB" sz="1100" b="0" dirty="0" smtClean="0">
                          <a:solidFill>
                            <a:schemeClr val="tx1"/>
                          </a:solidFill>
                          <a:latin typeface="Tahoma" panose="020B0604030504040204" pitchFamily="34" charset="0"/>
                          <a:ea typeface="Tahoma" panose="020B0604030504040204" pitchFamily="34" charset="0"/>
                          <a:cs typeface="Tahoma" panose="020B0604030504040204" pitchFamily="34" charset="0"/>
                        </a:rPr>
                        <a:t>Elmer</a:t>
                      </a:r>
                    </a:p>
                    <a:p>
                      <a:pPr marL="171450" indent="-171450">
                        <a:buFont typeface="Arial" panose="020B0604020202020204" pitchFamily="34" charset="0"/>
                        <a:buChar char="•"/>
                      </a:pPr>
                      <a:r>
                        <a:rPr lang="en-GB" sz="1100" b="0" dirty="0" smtClean="0">
                          <a:solidFill>
                            <a:schemeClr val="tx1"/>
                          </a:solidFill>
                          <a:latin typeface="Tahoma" panose="020B0604030504040204" pitchFamily="34" charset="0"/>
                          <a:ea typeface="Tahoma" panose="020B0604030504040204" pitchFamily="34" charset="0"/>
                          <a:cs typeface="Tahoma" panose="020B0604030504040204" pitchFamily="34" charset="0"/>
                        </a:rPr>
                        <a:t>Funny Bones</a:t>
                      </a:r>
                      <a:endParaRPr lang="en-GB" sz="1100" b="0" dirty="0" smtClean="0">
                        <a:solidFill>
                          <a:schemeClr val="tx1"/>
                        </a:solidFill>
                        <a:latin typeface="Tahoma" panose="020B0604030504040204" pitchFamily="34" charset="0"/>
                        <a:ea typeface="Tahoma" panose="020B0604030504040204" pitchFamily="34" charset="0"/>
                        <a:cs typeface="Tahoma" panose="020B0604030504040204" pitchFamily="34" charset="0"/>
                      </a:endParaRPr>
                    </a:p>
                    <a:p>
                      <a:pPr marL="171450" indent="-171450">
                        <a:buFont typeface="Arial" panose="020B0604020202020204" pitchFamily="34" charset="0"/>
                        <a:buChar char="•"/>
                      </a:pPr>
                      <a:r>
                        <a:rPr lang="en-GB" sz="1100" b="0" dirty="0" smtClean="0">
                          <a:solidFill>
                            <a:schemeClr val="tx1"/>
                          </a:solidFill>
                          <a:latin typeface="Tahoma" panose="020B0604030504040204" pitchFamily="34" charset="0"/>
                          <a:ea typeface="Tahoma" panose="020B0604030504040204" pitchFamily="34" charset="0"/>
                          <a:cs typeface="Tahoma" panose="020B0604030504040204" pitchFamily="34" charset="0"/>
                        </a:rPr>
                        <a:t>Colour Monster</a:t>
                      </a:r>
                    </a:p>
                    <a:p>
                      <a:pPr marL="171450" indent="-171450">
                        <a:buFont typeface="Arial" panose="020B0604020202020204" pitchFamily="34" charset="0"/>
                        <a:buChar char="•"/>
                      </a:pPr>
                      <a:r>
                        <a:rPr lang="en-GB" sz="1100" b="0" dirty="0" smtClean="0">
                          <a:solidFill>
                            <a:schemeClr val="tx1"/>
                          </a:solidFill>
                          <a:latin typeface="Tahoma" panose="020B0604030504040204" pitchFamily="34" charset="0"/>
                          <a:ea typeface="Tahoma" panose="020B0604030504040204" pitchFamily="34" charset="0"/>
                          <a:cs typeface="Tahoma" panose="020B0604030504040204" pitchFamily="34" charset="0"/>
                        </a:rPr>
                        <a:t>Colour Monster Goes to School</a:t>
                      </a:r>
                      <a:endParaRPr lang="en-GB" sz="1100" b="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gridSpan="2">
                  <a:txBody>
                    <a:bodyPr/>
                    <a:lstStyle/>
                    <a:p>
                      <a:r>
                        <a:rPr lang="en-GB" sz="1100" b="1" dirty="0" smtClean="0">
                          <a:solidFill>
                            <a:schemeClr val="tx1"/>
                          </a:solidFill>
                          <a:latin typeface="Tahoma" panose="020B0604030504040204" pitchFamily="34" charset="0"/>
                          <a:ea typeface="Tahoma" panose="020B0604030504040204" pitchFamily="34" charset="0"/>
                          <a:cs typeface="Tahoma" panose="020B0604030504040204" pitchFamily="34" charset="0"/>
                        </a:rPr>
                        <a:t>Listening to Stories</a:t>
                      </a:r>
                    </a:p>
                    <a:p>
                      <a:pPr marL="171450" indent="-171450">
                        <a:buFont typeface="Arial" panose="020B0604020202020204" pitchFamily="34" charset="0"/>
                        <a:buChar char="•"/>
                      </a:pPr>
                      <a:r>
                        <a:rPr lang="en-GB" sz="1100" b="0" dirty="0" smtClean="0">
                          <a:solidFill>
                            <a:schemeClr val="tx1"/>
                          </a:solidFill>
                          <a:latin typeface="Tahoma" panose="020B0604030504040204" pitchFamily="34" charset="0"/>
                          <a:ea typeface="Tahoma" panose="020B0604030504040204" pitchFamily="34" charset="0"/>
                          <a:cs typeface="Tahoma" panose="020B0604030504040204" pitchFamily="34" charset="0"/>
                        </a:rPr>
                        <a:t>Bonfire</a:t>
                      </a:r>
                      <a:r>
                        <a:rPr lang="en-GB" sz="1100" b="0" baseline="0" dirty="0" smtClean="0">
                          <a:solidFill>
                            <a:schemeClr val="tx1"/>
                          </a:solidFill>
                          <a:latin typeface="Tahoma" panose="020B0604030504040204" pitchFamily="34" charset="0"/>
                          <a:ea typeface="Tahoma" panose="020B0604030504040204" pitchFamily="34" charset="0"/>
                          <a:cs typeface="Tahoma" panose="020B0604030504040204" pitchFamily="34" charset="0"/>
                        </a:rPr>
                        <a:t> Night </a:t>
                      </a:r>
                      <a:r>
                        <a:rPr lang="en-GB" sz="1100" b="0" baseline="0" dirty="0" smtClean="0">
                          <a:solidFill>
                            <a:schemeClr val="tx1"/>
                          </a:solidFill>
                          <a:latin typeface="Tahoma" panose="020B0604030504040204" pitchFamily="34" charset="0"/>
                          <a:ea typeface="Tahoma" panose="020B0604030504040204" pitchFamily="34" charset="0"/>
                          <a:cs typeface="Tahoma" panose="020B0604030504040204" pitchFamily="34" charset="0"/>
                        </a:rPr>
                        <a:t>Poems</a:t>
                      </a:r>
                    </a:p>
                    <a:p>
                      <a:pPr marL="171450" indent="-171450">
                        <a:buFont typeface="Arial" panose="020B0604020202020204" pitchFamily="34" charset="0"/>
                        <a:buChar char="•"/>
                      </a:pPr>
                      <a:r>
                        <a:rPr lang="en-GB" sz="1100" b="0" baseline="0" dirty="0" smtClean="0">
                          <a:solidFill>
                            <a:schemeClr val="tx1"/>
                          </a:solidFill>
                          <a:latin typeface="Tahoma" panose="020B0604030504040204" pitchFamily="34" charset="0"/>
                          <a:ea typeface="Tahoma" panose="020B0604030504040204" pitchFamily="34" charset="0"/>
                          <a:cs typeface="Tahoma" panose="020B0604030504040204" pitchFamily="34" charset="0"/>
                        </a:rPr>
                        <a:t>Kipper’s Birthday </a:t>
                      </a:r>
                      <a:endParaRPr lang="en-GB" sz="1100" b="0" dirty="0" smtClean="0">
                        <a:solidFill>
                          <a:schemeClr val="tx1"/>
                        </a:solidFill>
                        <a:latin typeface="Tahoma" panose="020B0604030504040204" pitchFamily="34" charset="0"/>
                        <a:ea typeface="Tahoma" panose="020B0604030504040204" pitchFamily="34" charset="0"/>
                        <a:cs typeface="Tahoma" panose="020B0604030504040204" pitchFamily="34" charset="0"/>
                      </a:endParaRPr>
                    </a:p>
                    <a:p>
                      <a:pPr marL="171450" indent="-171450">
                        <a:buFont typeface="Arial" panose="020B0604020202020204" pitchFamily="34" charset="0"/>
                        <a:buChar char="•"/>
                      </a:pPr>
                      <a:r>
                        <a:rPr lang="en-GB" sz="1100" b="0" baseline="0" dirty="0" smtClean="0">
                          <a:solidFill>
                            <a:schemeClr val="tx1"/>
                          </a:solidFill>
                          <a:latin typeface="Tahoma" panose="020B0604030504040204" pitchFamily="34" charset="0"/>
                          <a:ea typeface="Tahoma" panose="020B0604030504040204" pitchFamily="34" charset="0"/>
                          <a:cs typeface="Tahoma" panose="020B0604030504040204" pitchFamily="34" charset="0"/>
                        </a:rPr>
                        <a:t>The </a:t>
                      </a:r>
                      <a:r>
                        <a:rPr lang="en-GB" sz="1100" b="0" baseline="0" dirty="0" smtClean="0">
                          <a:solidFill>
                            <a:schemeClr val="tx1"/>
                          </a:solidFill>
                          <a:latin typeface="Tahoma" panose="020B0604030504040204" pitchFamily="34" charset="0"/>
                          <a:ea typeface="Tahoma" panose="020B0604030504040204" pitchFamily="34" charset="0"/>
                          <a:cs typeface="Tahoma" panose="020B0604030504040204" pitchFamily="34" charset="0"/>
                        </a:rPr>
                        <a:t>Nativity</a:t>
                      </a:r>
                      <a:endParaRPr lang="en-GB" sz="1100" b="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gridSpan="2">
                  <a:txBody>
                    <a:bodyPr/>
                    <a:lstStyle/>
                    <a:p>
                      <a:r>
                        <a:rPr lang="en-GB" sz="1100" b="1" dirty="0" smtClean="0">
                          <a:solidFill>
                            <a:schemeClr val="tx1"/>
                          </a:solidFill>
                          <a:latin typeface="Tahoma" panose="020B0604030504040204" pitchFamily="34" charset="0"/>
                          <a:ea typeface="Tahoma" panose="020B0604030504040204" pitchFamily="34" charset="0"/>
                          <a:cs typeface="Tahoma" panose="020B0604030504040204" pitchFamily="34" charset="0"/>
                        </a:rPr>
                        <a:t>Listening to Stories</a:t>
                      </a:r>
                    </a:p>
                    <a:p>
                      <a:pPr marL="171450" indent="-171450">
                        <a:buFont typeface="Arial" panose="020B0604020202020204" pitchFamily="34" charset="0"/>
                        <a:buChar char="•"/>
                      </a:pPr>
                      <a:r>
                        <a:rPr lang="en-GB" sz="1100" b="0" dirty="0" smtClean="0">
                          <a:solidFill>
                            <a:schemeClr val="tx1"/>
                          </a:solidFill>
                          <a:latin typeface="Tahoma" panose="020B0604030504040204" pitchFamily="34" charset="0"/>
                          <a:ea typeface="Tahoma" panose="020B0604030504040204" pitchFamily="34" charset="0"/>
                          <a:cs typeface="Tahoma" panose="020B0604030504040204" pitchFamily="34" charset="0"/>
                        </a:rPr>
                        <a:t>The Three Billy Goats</a:t>
                      </a:r>
                      <a:r>
                        <a:rPr lang="en-GB" sz="1100" b="0" baseline="0" dirty="0" smtClean="0">
                          <a:solidFill>
                            <a:schemeClr val="tx1"/>
                          </a:solidFill>
                          <a:latin typeface="Tahoma" panose="020B0604030504040204" pitchFamily="34" charset="0"/>
                          <a:ea typeface="Tahoma" panose="020B0604030504040204" pitchFamily="34" charset="0"/>
                          <a:cs typeface="Tahoma" panose="020B0604030504040204" pitchFamily="34" charset="0"/>
                        </a:rPr>
                        <a:t> Gruff</a:t>
                      </a:r>
                      <a:endParaRPr lang="en-GB" sz="1100" b="0" dirty="0" smtClean="0">
                        <a:solidFill>
                          <a:schemeClr val="tx1"/>
                        </a:solidFill>
                        <a:latin typeface="Tahoma" panose="020B0604030504040204" pitchFamily="34" charset="0"/>
                        <a:ea typeface="Tahoma" panose="020B0604030504040204" pitchFamily="34" charset="0"/>
                        <a:cs typeface="Tahoma" panose="020B0604030504040204" pitchFamily="34" charset="0"/>
                      </a:endParaRPr>
                    </a:p>
                    <a:p>
                      <a:pPr marL="171450" indent="-171450">
                        <a:buFont typeface="Arial" panose="020B0604020202020204" pitchFamily="34" charset="0"/>
                        <a:buChar char="•"/>
                      </a:pPr>
                      <a:r>
                        <a:rPr lang="en-GB" sz="1100" b="0" baseline="0" dirty="0" smtClean="0">
                          <a:solidFill>
                            <a:schemeClr val="tx1"/>
                          </a:solidFill>
                          <a:latin typeface="Tahoma" panose="020B0604030504040204" pitchFamily="34" charset="0"/>
                          <a:ea typeface="Tahoma" panose="020B0604030504040204" pitchFamily="34" charset="0"/>
                          <a:cs typeface="Tahoma" panose="020B0604030504040204" pitchFamily="34" charset="0"/>
                        </a:rPr>
                        <a:t>The Enormous Turnip</a:t>
                      </a:r>
                    </a:p>
                    <a:p>
                      <a:pPr marL="171450" indent="-171450">
                        <a:buFont typeface="Arial" panose="020B0604020202020204" pitchFamily="34" charset="0"/>
                        <a:buChar char="•"/>
                      </a:pPr>
                      <a:r>
                        <a:rPr lang="en-GB" sz="1100" b="0" baseline="0" dirty="0" smtClean="0">
                          <a:solidFill>
                            <a:schemeClr val="tx1"/>
                          </a:solidFill>
                          <a:latin typeface="Tahoma" panose="020B0604030504040204" pitchFamily="34" charset="0"/>
                          <a:ea typeface="Tahoma" panose="020B0604030504040204" pitchFamily="34" charset="0"/>
                          <a:cs typeface="Tahoma" panose="020B0604030504040204" pitchFamily="34" charset="0"/>
                        </a:rPr>
                        <a:t>The Ugly Duckling </a:t>
                      </a:r>
                    </a:p>
                    <a:p>
                      <a:pPr marL="171450" indent="-171450">
                        <a:buFont typeface="Arial" panose="020B0604020202020204" pitchFamily="34" charset="0"/>
                        <a:buChar char="•"/>
                      </a:pPr>
                      <a:r>
                        <a:rPr lang="en-GB" sz="1100" b="0" baseline="0" dirty="0" smtClean="0">
                          <a:solidFill>
                            <a:schemeClr val="tx1"/>
                          </a:solidFill>
                          <a:latin typeface="Tahoma" panose="020B0604030504040204" pitchFamily="34" charset="0"/>
                          <a:ea typeface="Tahoma" panose="020B0604030504040204" pitchFamily="34" charset="0"/>
                          <a:cs typeface="Tahoma" panose="020B0604030504040204" pitchFamily="34" charset="0"/>
                        </a:rPr>
                        <a:t>Easter </a:t>
                      </a:r>
                      <a:r>
                        <a:rPr lang="en-GB" sz="1100" b="0" baseline="0" dirty="0" smtClean="0">
                          <a:solidFill>
                            <a:schemeClr val="tx1"/>
                          </a:solidFill>
                          <a:latin typeface="Tahoma" panose="020B0604030504040204" pitchFamily="34" charset="0"/>
                          <a:ea typeface="Tahoma" panose="020B0604030504040204" pitchFamily="34" charset="0"/>
                          <a:cs typeface="Tahoma" panose="020B0604030504040204" pitchFamily="34" charset="0"/>
                        </a:rPr>
                        <a:t>Story</a:t>
                      </a:r>
                      <a:endParaRPr lang="en-GB" sz="1100" b="0" dirty="0" smtClean="0">
                        <a:solidFill>
                          <a:schemeClr val="tx1"/>
                        </a:solidFill>
                        <a:latin typeface="Tahoma" panose="020B0604030504040204" pitchFamily="34" charset="0"/>
                        <a:ea typeface="Tahoma" panose="020B0604030504040204" pitchFamily="34" charset="0"/>
                        <a:cs typeface="Tahoma" panose="020B0604030504040204" pitchFamily="34" charset="0"/>
                      </a:endParaRPr>
                    </a:p>
                    <a:p>
                      <a:pPr marL="171450" indent="-171450">
                        <a:buFont typeface="Arial" panose="020B0604020202020204" pitchFamily="34" charset="0"/>
                        <a:buChar char="•"/>
                      </a:pPr>
                      <a:endParaRPr lang="en-GB" sz="1100" b="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1" dirty="0" smtClean="0">
                          <a:solidFill>
                            <a:schemeClr val="tx1"/>
                          </a:solidFill>
                          <a:latin typeface="Tahoma" panose="020B0604030504040204" pitchFamily="34" charset="0"/>
                          <a:ea typeface="Tahoma" panose="020B0604030504040204" pitchFamily="34" charset="0"/>
                          <a:cs typeface="Tahoma" panose="020B0604030504040204" pitchFamily="34" charset="0"/>
                        </a:rPr>
                        <a:t>Listening to Stories</a:t>
                      </a:r>
                    </a:p>
                    <a:p>
                      <a:pPr marL="171450" indent="-171450">
                        <a:buFont typeface="Arial" panose="020B0604020202020204" pitchFamily="34" charset="0"/>
                        <a:buChar char="•"/>
                      </a:pPr>
                      <a:r>
                        <a:rPr lang="en-GB" sz="1100" b="0" dirty="0" smtClean="0">
                          <a:solidFill>
                            <a:schemeClr val="tx1"/>
                          </a:solidFill>
                          <a:latin typeface="Tahoma" panose="020B0604030504040204" pitchFamily="34" charset="0"/>
                          <a:ea typeface="Tahoma" panose="020B0604030504040204" pitchFamily="34" charset="0"/>
                          <a:cs typeface="Tahoma" panose="020B0604030504040204" pitchFamily="34" charset="0"/>
                        </a:rPr>
                        <a:t>Town and </a:t>
                      </a:r>
                      <a:r>
                        <a:rPr lang="en-GB" sz="1100" b="0" dirty="0" smtClean="0">
                          <a:solidFill>
                            <a:schemeClr val="tx1"/>
                          </a:solidFill>
                          <a:latin typeface="Tahoma" panose="020B0604030504040204" pitchFamily="34" charset="0"/>
                          <a:ea typeface="Tahoma" panose="020B0604030504040204" pitchFamily="34" charset="0"/>
                          <a:cs typeface="Tahoma" panose="020B0604030504040204" pitchFamily="34" charset="0"/>
                        </a:rPr>
                        <a:t>Country/ Town Mouse Country Mouse </a:t>
                      </a:r>
                      <a:endParaRPr lang="en-GB" sz="1100" b="0" dirty="0" smtClean="0">
                        <a:solidFill>
                          <a:schemeClr val="tx1"/>
                        </a:solidFill>
                        <a:latin typeface="Tahoma" panose="020B0604030504040204" pitchFamily="34" charset="0"/>
                        <a:ea typeface="Tahoma" panose="020B0604030504040204" pitchFamily="34" charset="0"/>
                        <a:cs typeface="Tahoma" panose="020B0604030504040204" pitchFamily="34" charset="0"/>
                      </a:endParaRPr>
                    </a:p>
                    <a:p>
                      <a:pPr marL="171450" indent="-171450">
                        <a:buFont typeface="Arial" panose="020B0604020202020204" pitchFamily="34" charset="0"/>
                        <a:buChar char="•"/>
                      </a:pPr>
                      <a:r>
                        <a:rPr lang="en-GB" sz="1100" b="0" dirty="0" smtClean="0">
                          <a:solidFill>
                            <a:schemeClr val="tx1"/>
                          </a:solidFill>
                          <a:latin typeface="Tahoma" panose="020B0604030504040204" pitchFamily="34" charset="0"/>
                          <a:ea typeface="Tahoma" panose="020B0604030504040204" pitchFamily="34" charset="0"/>
                          <a:cs typeface="Tahoma" panose="020B0604030504040204" pitchFamily="34" charset="0"/>
                        </a:rPr>
                        <a:t>The Great </a:t>
                      </a:r>
                      <a:r>
                        <a:rPr lang="en-GB" sz="1100" b="0" dirty="0" smtClean="0">
                          <a:solidFill>
                            <a:schemeClr val="tx1"/>
                          </a:solidFill>
                          <a:latin typeface="Tahoma" panose="020B0604030504040204" pitchFamily="34" charset="0"/>
                          <a:ea typeface="Tahoma" panose="020B0604030504040204" pitchFamily="34" charset="0"/>
                          <a:cs typeface="Tahoma" panose="020B0604030504040204" pitchFamily="34" charset="0"/>
                        </a:rPr>
                        <a:t>Race</a:t>
                      </a:r>
                    </a:p>
                    <a:p>
                      <a:pPr marL="171450" indent="-171450">
                        <a:buFont typeface="Arial" panose="020B0604020202020204" pitchFamily="34" charset="0"/>
                        <a:buChar char="•"/>
                      </a:pPr>
                      <a:r>
                        <a:rPr lang="en-GB" sz="1100" b="0" dirty="0" smtClean="0">
                          <a:solidFill>
                            <a:schemeClr val="tx1"/>
                          </a:solidFill>
                          <a:latin typeface="Tahoma" panose="020B0604030504040204" pitchFamily="34" charset="0"/>
                          <a:ea typeface="Tahoma" panose="020B0604030504040204" pitchFamily="34" charset="0"/>
                          <a:cs typeface="Tahoma" panose="020B0604030504040204" pitchFamily="34" charset="0"/>
                        </a:rPr>
                        <a:t>The Queens Knickers/The Kings</a:t>
                      </a:r>
                      <a:r>
                        <a:rPr lang="en-GB" sz="1100" b="0" baseline="0" dirty="0" smtClean="0">
                          <a:solidFill>
                            <a:schemeClr val="tx1"/>
                          </a:solidFill>
                          <a:latin typeface="Tahoma" panose="020B0604030504040204" pitchFamily="34" charset="0"/>
                          <a:ea typeface="Tahoma" panose="020B0604030504040204" pitchFamily="34" charset="0"/>
                          <a:cs typeface="Tahoma" panose="020B0604030504040204" pitchFamily="34" charset="0"/>
                        </a:rPr>
                        <a:t> Pants</a:t>
                      </a:r>
                    </a:p>
                    <a:p>
                      <a:pPr marL="171450" indent="-171450">
                        <a:buFont typeface="Arial" panose="020B0604020202020204" pitchFamily="34" charset="0"/>
                        <a:buChar char="•"/>
                      </a:pPr>
                      <a:r>
                        <a:rPr lang="en-GB" sz="1100" b="0" baseline="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Handa’s</a:t>
                      </a:r>
                      <a:r>
                        <a:rPr lang="en-GB" sz="1100" b="0" baseline="0" dirty="0" smtClean="0">
                          <a:solidFill>
                            <a:schemeClr val="tx1"/>
                          </a:solidFill>
                          <a:latin typeface="Tahoma" panose="020B0604030504040204" pitchFamily="34" charset="0"/>
                          <a:ea typeface="Tahoma" panose="020B0604030504040204" pitchFamily="34" charset="0"/>
                          <a:cs typeface="Tahoma" panose="020B0604030504040204" pitchFamily="34" charset="0"/>
                        </a:rPr>
                        <a:t> Surprise </a:t>
                      </a:r>
                    </a:p>
                    <a:p>
                      <a:pPr marL="171450" indent="-171450">
                        <a:buFont typeface="Arial" panose="020B0604020202020204" pitchFamily="34" charset="0"/>
                        <a:buChar char="•"/>
                      </a:pPr>
                      <a:r>
                        <a:rPr lang="en-GB" sz="1100" b="0" baseline="0" dirty="0" smtClean="0">
                          <a:solidFill>
                            <a:schemeClr val="tx1"/>
                          </a:solidFill>
                          <a:latin typeface="Tahoma" panose="020B0604030504040204" pitchFamily="34" charset="0"/>
                          <a:ea typeface="Tahoma" panose="020B0604030504040204" pitchFamily="34" charset="0"/>
                          <a:cs typeface="Tahoma" panose="020B0604030504040204" pitchFamily="34" charset="0"/>
                        </a:rPr>
                        <a:t>All About Families</a:t>
                      </a:r>
                      <a:endParaRPr lang="en-GB" sz="1100" b="0" dirty="0" smtClean="0">
                        <a:solidFill>
                          <a:schemeClr val="tx1"/>
                        </a:solidFill>
                        <a:latin typeface="Tahoma" panose="020B0604030504040204" pitchFamily="34" charset="0"/>
                        <a:ea typeface="Tahoma" panose="020B0604030504040204" pitchFamily="34" charset="0"/>
                        <a:cs typeface="Tahoma" panose="020B0604030504040204" pitchFamily="34" charset="0"/>
                      </a:endParaRPr>
                    </a:p>
                    <a:p>
                      <a:pPr marL="171450" indent="-171450">
                        <a:buFont typeface="Arial" panose="020B0604020202020204" pitchFamily="34" charset="0"/>
                        <a:buChar char="•"/>
                      </a:pPr>
                      <a:endParaRPr lang="en-GB" sz="1100" b="0" dirty="0" smtClean="0">
                        <a:solidFill>
                          <a:schemeClr val="tx1"/>
                        </a:solidFill>
                        <a:latin typeface="Tahoma" panose="020B0604030504040204" pitchFamily="34" charset="0"/>
                        <a:ea typeface="Tahoma" panose="020B0604030504040204" pitchFamily="34" charset="0"/>
                        <a:cs typeface="Tahoma" panose="020B0604030504040204" pitchFamily="34" charset="0"/>
                      </a:endParaRPr>
                    </a:p>
                    <a:p>
                      <a:endParaRPr lang="en-GB" sz="1100" b="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gridSpan="2">
                  <a:txBody>
                    <a:bodyPr/>
                    <a:lstStyle/>
                    <a:p>
                      <a:r>
                        <a:rPr lang="en-GB" sz="1100" b="1" dirty="0" smtClean="0">
                          <a:solidFill>
                            <a:schemeClr val="tx1"/>
                          </a:solidFill>
                          <a:latin typeface="Tahoma" panose="020B0604030504040204" pitchFamily="34" charset="0"/>
                          <a:ea typeface="Tahoma" panose="020B0604030504040204" pitchFamily="34" charset="0"/>
                          <a:cs typeface="Tahoma" panose="020B0604030504040204" pitchFamily="34" charset="0"/>
                        </a:rPr>
                        <a:t>Listening to Stories</a:t>
                      </a:r>
                    </a:p>
                    <a:p>
                      <a:pPr marL="171450" indent="-171450">
                        <a:buFont typeface="Arial" panose="020B0604020202020204" pitchFamily="34" charset="0"/>
                        <a:buChar char="•"/>
                      </a:pPr>
                      <a:r>
                        <a:rPr lang="en-GB" sz="1100" b="0" dirty="0" smtClean="0">
                          <a:solidFill>
                            <a:schemeClr val="tx1"/>
                          </a:solidFill>
                          <a:latin typeface="Tahoma" panose="020B0604030504040204" pitchFamily="34" charset="0"/>
                          <a:ea typeface="Tahoma" panose="020B0604030504040204" pitchFamily="34" charset="0"/>
                          <a:cs typeface="Tahoma" panose="020B0604030504040204" pitchFamily="34" charset="0"/>
                        </a:rPr>
                        <a:t>The Very Hungry Caterpillar</a:t>
                      </a:r>
                    </a:p>
                    <a:p>
                      <a:pPr marL="171450" indent="-171450">
                        <a:buFont typeface="Arial" panose="020B0604020202020204" pitchFamily="34" charset="0"/>
                        <a:buChar char="•"/>
                      </a:pPr>
                      <a:r>
                        <a:rPr lang="en-GB" sz="1100" b="0" dirty="0" smtClean="0">
                          <a:solidFill>
                            <a:schemeClr val="tx1"/>
                          </a:solidFill>
                          <a:latin typeface="Tahoma" panose="020B0604030504040204" pitchFamily="34" charset="0"/>
                          <a:ea typeface="Tahoma" panose="020B0604030504040204" pitchFamily="34" charset="0"/>
                          <a:cs typeface="Tahoma" panose="020B0604030504040204" pitchFamily="34" charset="0"/>
                        </a:rPr>
                        <a:t>The Bumble Bear</a:t>
                      </a:r>
                    </a:p>
                    <a:p>
                      <a:pPr marL="171450" indent="-171450">
                        <a:buFont typeface="Arial" panose="020B0604020202020204" pitchFamily="34" charset="0"/>
                        <a:buChar char="•"/>
                      </a:pPr>
                      <a:r>
                        <a:rPr lang="en-GB" sz="1100" b="0" dirty="0" smtClean="0">
                          <a:solidFill>
                            <a:schemeClr val="tx1"/>
                          </a:solidFill>
                          <a:latin typeface="Tahoma" panose="020B0604030504040204" pitchFamily="34" charset="0"/>
                          <a:ea typeface="Tahoma" panose="020B0604030504040204" pitchFamily="34" charset="0"/>
                          <a:cs typeface="Tahoma" panose="020B0604030504040204" pitchFamily="34" charset="0"/>
                        </a:rPr>
                        <a:t>What the Ladybird Heard</a:t>
                      </a:r>
                    </a:p>
                    <a:p>
                      <a:pPr marL="171450" indent="-171450">
                        <a:buFont typeface="Arial" panose="020B0604020202020204" pitchFamily="34" charset="0"/>
                        <a:buChar char="•"/>
                      </a:pPr>
                      <a:r>
                        <a:rPr lang="en-GB" sz="1100" b="0" dirty="0" smtClean="0">
                          <a:solidFill>
                            <a:schemeClr val="tx1"/>
                          </a:solidFill>
                          <a:latin typeface="Tahoma" panose="020B0604030504040204" pitchFamily="34" charset="0"/>
                          <a:ea typeface="Tahoma" panose="020B0604030504040204" pitchFamily="34" charset="0"/>
                          <a:cs typeface="Tahoma" panose="020B0604030504040204" pitchFamily="34" charset="0"/>
                        </a:rPr>
                        <a:t>Mad About </a:t>
                      </a:r>
                      <a:r>
                        <a:rPr lang="en-GB" sz="1100" b="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Minibeasts</a:t>
                      </a:r>
                      <a:endParaRPr lang="en-GB" sz="1100" b="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gridSpan="2">
                  <a:txBody>
                    <a:bodyPr/>
                    <a:lstStyle/>
                    <a:p>
                      <a:r>
                        <a:rPr lang="en-GB" sz="1100" b="1" dirty="0" smtClean="0">
                          <a:solidFill>
                            <a:schemeClr val="tx1"/>
                          </a:solidFill>
                          <a:latin typeface="Tahoma" panose="020B0604030504040204" pitchFamily="34" charset="0"/>
                          <a:ea typeface="Tahoma" panose="020B0604030504040204" pitchFamily="34" charset="0"/>
                          <a:cs typeface="Tahoma" panose="020B0604030504040204" pitchFamily="34" charset="0"/>
                        </a:rPr>
                        <a:t>Listening to Stories</a:t>
                      </a:r>
                    </a:p>
                    <a:p>
                      <a:pPr marL="171450" indent="-171450">
                        <a:buFont typeface="Arial" panose="020B0604020202020204" pitchFamily="34" charset="0"/>
                        <a:buChar char="•"/>
                      </a:pPr>
                      <a:r>
                        <a:rPr lang="en-GB" sz="1100" b="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Superworm</a:t>
                      </a:r>
                      <a:endParaRPr lang="en-GB" sz="1100" b="0" dirty="0" smtClean="0">
                        <a:solidFill>
                          <a:schemeClr val="tx1"/>
                        </a:solidFill>
                        <a:latin typeface="Tahoma" panose="020B0604030504040204" pitchFamily="34" charset="0"/>
                        <a:ea typeface="Tahoma" panose="020B0604030504040204" pitchFamily="34" charset="0"/>
                        <a:cs typeface="Tahoma" panose="020B0604030504040204" pitchFamily="34" charset="0"/>
                      </a:endParaRPr>
                    </a:p>
                    <a:p>
                      <a:pPr marL="171450" indent="-171450">
                        <a:buFont typeface="Arial" panose="020B0604020202020204" pitchFamily="34" charset="0"/>
                        <a:buChar char="•"/>
                      </a:pPr>
                      <a:r>
                        <a:rPr lang="en-GB" sz="1100" b="0" dirty="0" smtClean="0">
                          <a:solidFill>
                            <a:schemeClr val="tx1"/>
                          </a:solidFill>
                          <a:latin typeface="Tahoma" panose="020B0604030504040204" pitchFamily="34" charset="0"/>
                          <a:ea typeface="Tahoma" panose="020B0604030504040204" pitchFamily="34" charset="0"/>
                          <a:cs typeface="Tahoma" panose="020B0604030504040204" pitchFamily="34" charset="0"/>
                        </a:rPr>
                        <a:t>Norman</a:t>
                      </a:r>
                      <a:r>
                        <a:rPr lang="en-GB" sz="1100" b="0" baseline="0" dirty="0" smtClean="0">
                          <a:solidFill>
                            <a:schemeClr val="tx1"/>
                          </a:solidFill>
                          <a:latin typeface="Tahoma" panose="020B0604030504040204" pitchFamily="34" charset="0"/>
                          <a:ea typeface="Tahoma" panose="020B0604030504040204" pitchFamily="34" charset="0"/>
                          <a:cs typeface="Tahoma" panose="020B0604030504040204" pitchFamily="34" charset="0"/>
                        </a:rPr>
                        <a:t> the Slug with the Silly Shell</a:t>
                      </a:r>
                    </a:p>
                    <a:p>
                      <a:pPr marL="171450" indent="-171450">
                        <a:buFont typeface="Arial" panose="020B0604020202020204" pitchFamily="34" charset="0"/>
                        <a:buChar char="•"/>
                      </a:pPr>
                      <a:r>
                        <a:rPr lang="en-GB" sz="1100" b="0" baseline="0" dirty="0" smtClean="0">
                          <a:solidFill>
                            <a:schemeClr val="tx1"/>
                          </a:solidFill>
                          <a:latin typeface="Tahoma" panose="020B0604030504040204" pitchFamily="34" charset="0"/>
                          <a:ea typeface="Tahoma" panose="020B0604030504040204" pitchFamily="34" charset="0"/>
                          <a:cs typeface="Tahoma" panose="020B0604030504040204" pitchFamily="34" charset="0"/>
                        </a:rPr>
                        <a:t>Tadpole to Frog</a:t>
                      </a:r>
                    </a:p>
                    <a:p>
                      <a:pPr marL="171450" indent="-171450">
                        <a:buFont typeface="Arial" panose="020B0604020202020204" pitchFamily="34" charset="0"/>
                        <a:buChar char="•"/>
                      </a:pPr>
                      <a:r>
                        <a:rPr lang="en-GB" sz="1100" b="0" baseline="0" dirty="0" smtClean="0">
                          <a:solidFill>
                            <a:schemeClr val="tx1"/>
                          </a:solidFill>
                          <a:latin typeface="Tahoma" panose="020B0604030504040204" pitchFamily="34" charset="0"/>
                          <a:ea typeface="Tahoma" panose="020B0604030504040204" pitchFamily="34" charset="0"/>
                          <a:cs typeface="Tahoma" panose="020B0604030504040204" pitchFamily="34" charset="0"/>
                        </a:rPr>
                        <a:t>Spinderella </a:t>
                      </a:r>
                      <a:endParaRPr lang="en-GB" sz="1100" b="0" dirty="0" smtClean="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extLst>
                  <a:ext uri="{0D108BD9-81ED-4DB2-BD59-A6C34878D82A}">
                    <a16:rowId xmlns:a16="http://schemas.microsoft.com/office/drawing/2014/main" val="10002"/>
                  </a:ext>
                </a:extLst>
              </a:tr>
              <a:tr h="386080">
                <a:tc vMerge="1">
                  <a:txBody>
                    <a:bodyPr/>
                    <a:lstStyle/>
                    <a:p>
                      <a:endParaRPr lang="en-GB"/>
                    </a:p>
                  </a:txBody>
                  <a:tcPr/>
                </a:tc>
                <a:tc>
                  <a:txBody>
                    <a:bodyPr/>
                    <a:lstStyle/>
                    <a:p>
                      <a:pPr algn="l"/>
                      <a:r>
                        <a:rPr lang="en-GB" sz="900" b="1" dirty="0" smtClean="0">
                          <a:solidFill>
                            <a:schemeClr val="tx1"/>
                          </a:solidFill>
                          <a:latin typeface="Tahoma" panose="020B0604030504040204" pitchFamily="34" charset="0"/>
                          <a:ea typeface="Tahoma" panose="020B0604030504040204" pitchFamily="34" charset="0"/>
                          <a:cs typeface="Tahoma" panose="020B0604030504040204" pitchFamily="34" charset="0"/>
                        </a:rPr>
                        <a:t>Word Reading</a:t>
                      </a:r>
                      <a:endParaRPr lang="en-GB" sz="900" b="1"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GB" sz="900" b="1" dirty="0" smtClean="0">
                          <a:solidFill>
                            <a:schemeClr val="tx1"/>
                          </a:solidFill>
                          <a:latin typeface="Tahoma" panose="020B0604030504040204" pitchFamily="34" charset="0"/>
                          <a:ea typeface="Tahoma" panose="020B0604030504040204" pitchFamily="34" charset="0"/>
                          <a:cs typeface="Tahoma" panose="020B0604030504040204" pitchFamily="34" charset="0"/>
                        </a:rPr>
                        <a:t>Read Write </a:t>
                      </a:r>
                      <a:r>
                        <a:rPr lang="en-GB" sz="900" b="1"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Inc</a:t>
                      </a:r>
                      <a:endParaRPr lang="en-GB" sz="900" b="1"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4">
                  <a:txBody>
                    <a:bodyPr/>
                    <a:lstStyle/>
                    <a:p>
                      <a:r>
                        <a:rPr lang="en-GB" sz="1100" dirty="0" smtClean="0">
                          <a:solidFill>
                            <a:schemeClr val="tx1"/>
                          </a:solidFill>
                          <a:latin typeface="Tahoma" panose="020B0604030504040204" pitchFamily="34" charset="0"/>
                          <a:ea typeface="Tahoma" panose="020B0604030504040204" pitchFamily="34" charset="0"/>
                          <a:cs typeface="Tahoma" panose="020B0604030504040204" pitchFamily="34" charset="0"/>
                        </a:rPr>
                        <a:t>Set 1 sounds and blending</a:t>
                      </a:r>
                      <a:endParaRPr lang="en-GB" sz="11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hMerge="1">
                  <a:txBody>
                    <a:bodyPr/>
                    <a:lstStyle/>
                    <a:p>
                      <a:endParaRPr lang="en-GB" sz="1200"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gridSpan="2">
                  <a:txBody>
                    <a:bodyPr/>
                    <a:lstStyle/>
                    <a:p>
                      <a:r>
                        <a:rPr lang="en-GB" sz="1100" dirty="0" smtClean="0">
                          <a:solidFill>
                            <a:schemeClr val="tx1"/>
                          </a:solidFill>
                          <a:latin typeface="Tahoma" panose="020B0604030504040204" pitchFamily="34" charset="0"/>
                          <a:ea typeface="Tahoma" panose="020B0604030504040204" pitchFamily="34" charset="0"/>
                          <a:cs typeface="Tahoma" panose="020B0604030504040204" pitchFamily="34" charset="0"/>
                        </a:rPr>
                        <a:t>Ditties</a:t>
                      </a:r>
                      <a:endParaRPr lang="en-GB" sz="11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gridSpan="2">
                  <a:txBody>
                    <a:bodyPr/>
                    <a:lstStyle/>
                    <a:p>
                      <a:r>
                        <a:rPr lang="en-GB" sz="1100" dirty="0" smtClean="0">
                          <a:solidFill>
                            <a:schemeClr val="tx1"/>
                          </a:solidFill>
                          <a:latin typeface="Tahoma" panose="020B0604030504040204" pitchFamily="34" charset="0"/>
                          <a:ea typeface="Tahoma" panose="020B0604030504040204" pitchFamily="34" charset="0"/>
                          <a:cs typeface="Tahoma" panose="020B0604030504040204" pitchFamily="34" charset="0"/>
                        </a:rPr>
                        <a:t>Red Books</a:t>
                      </a:r>
                      <a:endParaRPr lang="en-GB" sz="11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gridSpan="4">
                  <a:txBody>
                    <a:bodyPr/>
                    <a:lstStyle/>
                    <a:p>
                      <a:r>
                        <a:rPr lang="en-GB" sz="1100" dirty="0" smtClean="0">
                          <a:solidFill>
                            <a:schemeClr val="tx1"/>
                          </a:solidFill>
                          <a:latin typeface="Tahoma" panose="020B0604030504040204" pitchFamily="34" charset="0"/>
                          <a:ea typeface="Tahoma" panose="020B0604030504040204" pitchFamily="34" charset="0"/>
                          <a:cs typeface="Tahoma" panose="020B0604030504040204" pitchFamily="34" charset="0"/>
                        </a:rPr>
                        <a:t>Green </a:t>
                      </a:r>
                      <a:r>
                        <a:rPr lang="en-GB" sz="1100" dirty="0" smtClean="0">
                          <a:solidFill>
                            <a:schemeClr val="tx1"/>
                          </a:solidFill>
                          <a:latin typeface="Tahoma" panose="020B0604030504040204" pitchFamily="34" charset="0"/>
                          <a:ea typeface="Tahoma" panose="020B0604030504040204" pitchFamily="34" charset="0"/>
                          <a:cs typeface="Tahoma" panose="020B0604030504040204" pitchFamily="34" charset="0"/>
                        </a:rPr>
                        <a:t>Books/ Purple Books </a:t>
                      </a:r>
                      <a:endParaRPr lang="en-GB" sz="11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hMerge="1">
                  <a:txBody>
                    <a:bodyPr/>
                    <a:lstStyle/>
                    <a:p>
                      <a:endParaRPr lang="en-GB" sz="1200"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extLst>
                  <a:ext uri="{0D108BD9-81ED-4DB2-BD59-A6C34878D82A}">
                    <a16:rowId xmlns:a16="http://schemas.microsoft.com/office/drawing/2014/main" val="10003"/>
                  </a:ext>
                </a:extLst>
              </a:tr>
              <a:tr h="386080">
                <a:tc vMerge="1">
                  <a:txBody>
                    <a:bodyPr/>
                    <a:lstStyle/>
                    <a:p>
                      <a:endParaRPr lang="en-GB"/>
                    </a:p>
                  </a:txBody>
                  <a:tcPr/>
                </a:tc>
                <a:tc gridSpan="2">
                  <a:txBody>
                    <a:bodyPr/>
                    <a:lstStyle/>
                    <a:p>
                      <a:pPr algn="ctr"/>
                      <a:r>
                        <a:rPr lang="en-GB" sz="1100" b="1" dirty="0" smtClean="0">
                          <a:solidFill>
                            <a:schemeClr val="tx1"/>
                          </a:solidFill>
                          <a:latin typeface="Tahoma" panose="020B0604030504040204" pitchFamily="34" charset="0"/>
                          <a:ea typeface="Tahoma" panose="020B0604030504040204" pitchFamily="34" charset="0"/>
                          <a:cs typeface="Tahoma" panose="020B0604030504040204" pitchFamily="34" charset="0"/>
                        </a:rPr>
                        <a:t>Writing</a:t>
                      </a:r>
                    </a:p>
                    <a:p>
                      <a:pPr algn="ctr"/>
                      <a:endParaRPr lang="en-GB" sz="1100" b="1" dirty="0" smtClean="0">
                        <a:solidFill>
                          <a:schemeClr val="tx1"/>
                        </a:solidFill>
                        <a:latin typeface="Tahoma" panose="020B0604030504040204" pitchFamily="34" charset="0"/>
                        <a:ea typeface="Tahoma" panose="020B0604030504040204" pitchFamily="34" charset="0"/>
                        <a:cs typeface="Tahoma" panose="020B0604030504040204" pitchFamily="34" charset="0"/>
                      </a:endParaRPr>
                    </a:p>
                    <a:p>
                      <a:pPr algn="ctr"/>
                      <a:endParaRPr lang="en-GB" sz="1100" b="1" dirty="0" smtClean="0">
                        <a:solidFill>
                          <a:schemeClr val="tx1"/>
                        </a:solidFill>
                        <a:latin typeface="Tahoma" panose="020B0604030504040204" pitchFamily="34" charset="0"/>
                        <a:ea typeface="Tahoma" panose="020B0604030504040204" pitchFamily="34" charset="0"/>
                        <a:cs typeface="Tahoma" panose="020B0604030504040204" pitchFamily="34" charset="0"/>
                      </a:endParaRPr>
                    </a:p>
                    <a:p>
                      <a:pPr algn="ctr"/>
                      <a:endParaRPr lang="en-GB" sz="1100" b="1"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gridSpan="2">
                  <a:txBody>
                    <a:bodyPr/>
                    <a:lstStyle/>
                    <a:p>
                      <a:r>
                        <a:rPr lang="en-GB" sz="1100" dirty="0" smtClean="0">
                          <a:solidFill>
                            <a:schemeClr val="tx1"/>
                          </a:solidFill>
                          <a:latin typeface="Tahoma" panose="020B0604030504040204" pitchFamily="34" charset="0"/>
                          <a:ea typeface="Tahoma" panose="020B0604030504040204" pitchFamily="34" charset="0"/>
                          <a:cs typeface="Tahoma" panose="020B0604030504040204" pitchFamily="34" charset="0"/>
                        </a:rPr>
                        <a:t>Name Writing</a:t>
                      </a:r>
                      <a:endParaRPr lang="en-GB" sz="11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gridSpan="2">
                  <a:txBody>
                    <a:bodyPr/>
                    <a:lstStyle/>
                    <a:p>
                      <a:r>
                        <a:rPr lang="en-GB" sz="1100" dirty="0" smtClean="0">
                          <a:solidFill>
                            <a:schemeClr val="tx1"/>
                          </a:solidFill>
                          <a:latin typeface="Tahoma" panose="020B0604030504040204" pitchFamily="34" charset="0"/>
                          <a:ea typeface="Tahoma" panose="020B0604030504040204" pitchFamily="34" charset="0"/>
                          <a:cs typeface="Tahoma" panose="020B0604030504040204" pitchFamily="34" charset="0"/>
                        </a:rPr>
                        <a:t>CVC words</a:t>
                      </a:r>
                    </a:p>
                    <a:p>
                      <a:r>
                        <a:rPr lang="en-GB" sz="1100" dirty="0" smtClean="0">
                          <a:solidFill>
                            <a:schemeClr val="tx1"/>
                          </a:solidFill>
                          <a:latin typeface="Tahoma" panose="020B0604030504040204" pitchFamily="34" charset="0"/>
                          <a:ea typeface="Tahoma" panose="020B0604030504040204" pitchFamily="34" charset="0"/>
                          <a:cs typeface="Tahoma" panose="020B0604030504040204" pitchFamily="34" charset="0"/>
                        </a:rPr>
                        <a:t>Labelling</a:t>
                      </a:r>
                      <a:endParaRPr lang="en-GB" sz="11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smtClean="0">
                          <a:solidFill>
                            <a:schemeClr val="tx1"/>
                          </a:solidFill>
                          <a:latin typeface="Tahoma" panose="020B0604030504040204" pitchFamily="34" charset="0"/>
                          <a:ea typeface="Tahoma" panose="020B0604030504040204" pitchFamily="34" charset="0"/>
                          <a:cs typeface="Tahoma" panose="020B0604030504040204" pitchFamily="34" charset="0"/>
                        </a:rPr>
                        <a:t>Lists</a:t>
                      </a:r>
                    </a:p>
                    <a:p>
                      <a:endParaRPr lang="en-GB" sz="11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gridSpan="2">
                  <a:txBody>
                    <a:bodyPr/>
                    <a:lstStyle/>
                    <a:p>
                      <a:r>
                        <a:rPr lang="en-GB" sz="1100" dirty="0" smtClean="0">
                          <a:solidFill>
                            <a:schemeClr val="tx1"/>
                          </a:solidFill>
                          <a:latin typeface="Tahoma" panose="020B0604030504040204" pitchFamily="34" charset="0"/>
                          <a:ea typeface="Tahoma" panose="020B0604030504040204" pitchFamily="34" charset="0"/>
                          <a:cs typeface="Tahoma" panose="020B0604030504040204" pitchFamily="34" charset="0"/>
                        </a:rPr>
                        <a:t>I can sentences</a:t>
                      </a:r>
                      <a:endParaRPr lang="en-GB" sz="11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smtClean="0">
                          <a:solidFill>
                            <a:schemeClr val="tx1"/>
                          </a:solidFill>
                          <a:latin typeface="Tahoma" panose="020B0604030504040204" pitchFamily="34" charset="0"/>
                          <a:ea typeface="Tahoma" panose="020B0604030504040204" pitchFamily="34" charset="0"/>
                          <a:cs typeface="Tahoma" panose="020B0604030504040204" pitchFamily="34" charset="0"/>
                        </a:rPr>
                        <a:t>Simple Sentence</a:t>
                      </a:r>
                      <a:r>
                        <a:rPr lang="en-GB" sz="1100" baseline="0" dirty="0" smtClean="0">
                          <a:solidFill>
                            <a:schemeClr val="tx1"/>
                          </a:solidFill>
                          <a:latin typeface="Tahoma" panose="020B0604030504040204" pitchFamily="34" charset="0"/>
                          <a:ea typeface="Tahoma" panose="020B0604030504040204" pitchFamily="34" charset="0"/>
                          <a:cs typeface="Tahoma" panose="020B0604030504040204" pitchFamily="34" charset="0"/>
                        </a:rPr>
                        <a:t> Writing</a:t>
                      </a:r>
                      <a:endParaRPr lang="en-GB" sz="1100" dirty="0" smtClean="0">
                        <a:solidFill>
                          <a:schemeClr val="tx1"/>
                        </a:solidFill>
                        <a:latin typeface="Tahoma" panose="020B0604030504040204" pitchFamily="34" charset="0"/>
                        <a:ea typeface="Tahoma" panose="020B0604030504040204" pitchFamily="34" charset="0"/>
                        <a:cs typeface="Tahoma" panose="020B0604030504040204" pitchFamily="34" charset="0"/>
                      </a:endParaRPr>
                    </a:p>
                    <a:p>
                      <a:endParaRPr lang="en-GB" sz="11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gridSpan="2">
                  <a:txBody>
                    <a:bodyPr/>
                    <a:lstStyle/>
                    <a:p>
                      <a:r>
                        <a:rPr lang="en-GB" sz="1100" dirty="0" smtClean="0">
                          <a:solidFill>
                            <a:schemeClr val="tx1"/>
                          </a:solidFill>
                          <a:latin typeface="Tahoma" panose="020B0604030504040204" pitchFamily="34" charset="0"/>
                          <a:ea typeface="Tahoma" panose="020B0604030504040204" pitchFamily="34" charset="0"/>
                          <a:cs typeface="Tahoma" panose="020B0604030504040204" pitchFamily="34" charset="0"/>
                        </a:rPr>
                        <a:t>Simple Sentence</a:t>
                      </a:r>
                      <a:r>
                        <a:rPr lang="en-GB" sz="1100" baseline="0" dirty="0" smtClean="0">
                          <a:solidFill>
                            <a:schemeClr val="tx1"/>
                          </a:solidFill>
                          <a:latin typeface="Tahoma" panose="020B0604030504040204" pitchFamily="34" charset="0"/>
                          <a:ea typeface="Tahoma" panose="020B0604030504040204" pitchFamily="34" charset="0"/>
                          <a:cs typeface="Tahoma" panose="020B0604030504040204" pitchFamily="34" charset="0"/>
                        </a:rPr>
                        <a:t> Writing</a:t>
                      </a:r>
                      <a:endParaRPr lang="en-GB" sz="11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extLst>
                  <a:ext uri="{0D108BD9-81ED-4DB2-BD59-A6C34878D82A}">
                    <a16:rowId xmlns:a16="http://schemas.microsoft.com/office/drawing/2014/main" val="10004"/>
                  </a:ext>
                </a:extLst>
              </a:tr>
              <a:tr h="386080">
                <a:tc vMerge="1">
                  <a:txBody>
                    <a:bodyPr/>
                    <a:lstStyle/>
                    <a:p>
                      <a:pPr algn="ctr"/>
                      <a:endParaRPr lang="en-GB" sz="1200" b="1"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r>
                        <a:rPr lang="en-GB" sz="1100" b="1" dirty="0" smtClean="0">
                          <a:solidFill>
                            <a:schemeClr val="tx1"/>
                          </a:solidFill>
                          <a:latin typeface="Tahoma" panose="020B0604030504040204" pitchFamily="34" charset="0"/>
                          <a:ea typeface="Tahoma" panose="020B0604030504040204" pitchFamily="34" charset="0"/>
                          <a:cs typeface="Tahoma" panose="020B0604030504040204" pitchFamily="34" charset="0"/>
                        </a:rPr>
                        <a:t>Handwriting</a:t>
                      </a:r>
                      <a:endParaRPr lang="en-GB" sz="1100" b="1"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gridSpan="2">
                  <a:txBody>
                    <a:bodyPr/>
                    <a:lstStyle/>
                    <a:p>
                      <a:r>
                        <a:rPr lang="en-GB" sz="1100" dirty="0" smtClean="0">
                          <a:solidFill>
                            <a:schemeClr val="tx1"/>
                          </a:solidFill>
                          <a:latin typeface="Tahoma" panose="020B0604030504040204" pitchFamily="34" charset="0"/>
                          <a:ea typeface="Tahoma" panose="020B0604030504040204" pitchFamily="34" charset="0"/>
                          <a:cs typeface="Tahoma" panose="020B0604030504040204" pitchFamily="34" charset="0"/>
                        </a:rPr>
                        <a:t>Busy Fingers</a:t>
                      </a:r>
                      <a:endParaRPr lang="en-GB" sz="11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gridSpan="2">
                  <a:txBody>
                    <a:bodyPr/>
                    <a:lstStyle/>
                    <a:p>
                      <a:r>
                        <a:rPr lang="en-GB" sz="1100" dirty="0" smtClean="0">
                          <a:solidFill>
                            <a:schemeClr val="tx1"/>
                          </a:solidFill>
                          <a:latin typeface="Tahoma" panose="020B0604030504040204" pitchFamily="34" charset="0"/>
                          <a:ea typeface="Tahoma" panose="020B0604030504040204" pitchFamily="34" charset="0"/>
                          <a:cs typeface="Tahoma" panose="020B0604030504040204" pitchFamily="34" charset="0"/>
                        </a:rPr>
                        <a:t>Busy Fingers</a:t>
                      </a:r>
                      <a:endParaRPr lang="en-GB" sz="11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gridSpan="8">
                  <a:txBody>
                    <a:bodyPr/>
                    <a:lstStyle/>
                    <a:p>
                      <a:pPr algn="ctr"/>
                      <a:r>
                        <a:rPr lang="en-GB" sz="1100" dirty="0" smtClean="0">
                          <a:solidFill>
                            <a:schemeClr val="tx1"/>
                          </a:solidFill>
                          <a:latin typeface="Tahoma" panose="020B0604030504040204" pitchFamily="34" charset="0"/>
                          <a:ea typeface="Tahoma" panose="020B0604030504040204" pitchFamily="34" charset="0"/>
                          <a:cs typeface="Tahoma" panose="020B0604030504040204" pitchFamily="34" charset="0"/>
                        </a:rPr>
                        <a:t>Letter Formation</a:t>
                      </a:r>
                      <a:endParaRPr lang="en-GB" sz="11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hMerge="1">
                  <a:txBody>
                    <a:bodyPr/>
                    <a:lstStyle/>
                    <a:p>
                      <a:endParaRPr lang="en-GB" sz="11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hMerge="1">
                  <a:txBody>
                    <a:bodyPr/>
                    <a:lstStyle/>
                    <a:p>
                      <a:endParaRPr lang="en-GB" sz="11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hMerge="1">
                  <a:txBody>
                    <a:bodyPr/>
                    <a:lstStyle/>
                    <a:p>
                      <a:endParaRPr lang="en-GB" sz="11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extLst>
                  <a:ext uri="{0D108BD9-81ED-4DB2-BD59-A6C34878D82A}">
                    <a16:rowId xmlns:a16="http://schemas.microsoft.com/office/drawing/2014/main" val="10005"/>
                  </a:ext>
                </a:extLst>
              </a:tr>
              <a:tr h="386080">
                <a:tc>
                  <a:txBody>
                    <a:bodyPr/>
                    <a:lstStyle/>
                    <a:p>
                      <a:pPr algn="ctr"/>
                      <a:r>
                        <a:rPr lang="en-GB" sz="1100" b="1" dirty="0" smtClean="0">
                          <a:solidFill>
                            <a:schemeClr val="tx1"/>
                          </a:solidFill>
                          <a:latin typeface="Tahoma" panose="020B0604030504040204" pitchFamily="34" charset="0"/>
                          <a:ea typeface="Tahoma" panose="020B0604030504040204" pitchFamily="34" charset="0"/>
                          <a:cs typeface="Tahoma" panose="020B0604030504040204" pitchFamily="34" charset="0"/>
                        </a:rPr>
                        <a:t>Mathematics</a:t>
                      </a:r>
                      <a:endParaRPr lang="en-GB" sz="1100" b="1"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r>
                        <a:rPr lang="en-GB" sz="1100" b="1" dirty="0" smtClean="0">
                          <a:solidFill>
                            <a:schemeClr val="tx1"/>
                          </a:solidFill>
                          <a:latin typeface="Tahoma" panose="020B0604030504040204" pitchFamily="34" charset="0"/>
                          <a:ea typeface="Tahoma" panose="020B0604030504040204" pitchFamily="34" charset="0"/>
                          <a:cs typeface="Tahoma" panose="020B0604030504040204" pitchFamily="34" charset="0"/>
                        </a:rPr>
                        <a:t>White Rose</a:t>
                      </a:r>
                      <a:endParaRPr lang="en-GB" sz="1100" b="1"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a:txBody>
                    <a:bodyPr/>
                    <a:lstStyle/>
                    <a:p>
                      <a:r>
                        <a:rPr lang="en-GB" sz="800" dirty="0" smtClean="0">
                          <a:solidFill>
                            <a:schemeClr val="tx1"/>
                          </a:solidFill>
                          <a:latin typeface="Tahoma" panose="020B0604030504040204" pitchFamily="34" charset="0"/>
                          <a:ea typeface="Tahoma" panose="020B0604030504040204" pitchFamily="34" charset="0"/>
                          <a:cs typeface="Tahoma" panose="020B0604030504040204" pitchFamily="34" charset="0"/>
                        </a:rPr>
                        <a:t>Getting</a:t>
                      </a:r>
                      <a:r>
                        <a:rPr lang="en-GB" sz="800" baseline="0" dirty="0" smtClean="0">
                          <a:solidFill>
                            <a:schemeClr val="tx1"/>
                          </a:solidFill>
                          <a:latin typeface="Tahoma" panose="020B0604030504040204" pitchFamily="34" charset="0"/>
                          <a:ea typeface="Tahoma" panose="020B0604030504040204" pitchFamily="34" charset="0"/>
                          <a:cs typeface="Tahoma" panose="020B0604030504040204" pitchFamily="34" charset="0"/>
                        </a:rPr>
                        <a:t> to Know You</a:t>
                      </a:r>
                      <a:endParaRPr lang="en-GB" sz="8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800" dirty="0" smtClean="0">
                          <a:solidFill>
                            <a:schemeClr val="tx1"/>
                          </a:solidFill>
                          <a:latin typeface="Tahoma" panose="020B0604030504040204" pitchFamily="34" charset="0"/>
                          <a:ea typeface="Tahoma" panose="020B0604030504040204" pitchFamily="34" charset="0"/>
                          <a:cs typeface="Tahoma" panose="020B0604030504040204" pitchFamily="34" charset="0"/>
                        </a:rPr>
                        <a:t>Just Like Me</a:t>
                      </a:r>
                      <a:endParaRPr lang="en-GB" sz="8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800" dirty="0" smtClean="0">
                          <a:solidFill>
                            <a:schemeClr val="tx1"/>
                          </a:solidFill>
                          <a:latin typeface="Tahoma" panose="020B0604030504040204" pitchFamily="34" charset="0"/>
                          <a:ea typeface="Tahoma" panose="020B0604030504040204" pitchFamily="34" charset="0"/>
                          <a:cs typeface="Tahoma" panose="020B0604030504040204" pitchFamily="34" charset="0"/>
                        </a:rPr>
                        <a:t>It’s me 1,</a:t>
                      </a:r>
                      <a:r>
                        <a:rPr lang="en-GB" sz="800" baseline="0" dirty="0" smtClean="0">
                          <a:solidFill>
                            <a:schemeClr val="tx1"/>
                          </a:solidFill>
                          <a:latin typeface="Tahoma" panose="020B0604030504040204" pitchFamily="34" charset="0"/>
                          <a:ea typeface="Tahoma" panose="020B0604030504040204" pitchFamily="34" charset="0"/>
                          <a:cs typeface="Tahoma" panose="020B0604030504040204" pitchFamily="34" charset="0"/>
                        </a:rPr>
                        <a:t> 2, 3</a:t>
                      </a:r>
                      <a:endParaRPr lang="en-GB" sz="8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800" dirty="0" smtClean="0">
                          <a:solidFill>
                            <a:schemeClr val="tx1"/>
                          </a:solidFill>
                          <a:latin typeface="Tahoma" panose="020B0604030504040204" pitchFamily="34" charset="0"/>
                          <a:ea typeface="Tahoma" panose="020B0604030504040204" pitchFamily="34" charset="0"/>
                          <a:cs typeface="Tahoma" panose="020B0604030504040204" pitchFamily="34" charset="0"/>
                        </a:rPr>
                        <a:t>Light and Dark</a:t>
                      </a:r>
                      <a:endParaRPr lang="en-GB" sz="8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800" dirty="0" smtClean="0">
                          <a:solidFill>
                            <a:schemeClr val="tx1"/>
                          </a:solidFill>
                          <a:latin typeface="Tahoma" panose="020B0604030504040204" pitchFamily="34" charset="0"/>
                          <a:ea typeface="Tahoma" panose="020B0604030504040204" pitchFamily="34" charset="0"/>
                          <a:cs typeface="Tahoma" panose="020B0604030504040204" pitchFamily="34" charset="0"/>
                        </a:rPr>
                        <a:t>Alive in 5</a:t>
                      </a:r>
                      <a:endParaRPr lang="en-GB" sz="8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800" dirty="0" smtClean="0">
                          <a:solidFill>
                            <a:schemeClr val="tx1"/>
                          </a:solidFill>
                          <a:latin typeface="Tahoma" panose="020B0604030504040204" pitchFamily="34" charset="0"/>
                          <a:ea typeface="Tahoma" panose="020B0604030504040204" pitchFamily="34" charset="0"/>
                          <a:cs typeface="Tahoma" panose="020B0604030504040204" pitchFamily="34" charset="0"/>
                        </a:rPr>
                        <a:t>Growing 6, 7, 8</a:t>
                      </a:r>
                      <a:endParaRPr lang="en-GB" sz="8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800" dirty="0" smtClean="0">
                          <a:solidFill>
                            <a:schemeClr val="tx1"/>
                          </a:solidFill>
                          <a:latin typeface="Tahoma" panose="020B0604030504040204" pitchFamily="34" charset="0"/>
                          <a:ea typeface="Tahoma" panose="020B0604030504040204" pitchFamily="34" charset="0"/>
                          <a:cs typeface="Tahoma" panose="020B0604030504040204" pitchFamily="34" charset="0"/>
                        </a:rPr>
                        <a:t>Building 9,</a:t>
                      </a:r>
                      <a:r>
                        <a:rPr lang="en-GB" sz="800" baseline="0" dirty="0" smtClean="0">
                          <a:solidFill>
                            <a:schemeClr val="tx1"/>
                          </a:solidFill>
                          <a:latin typeface="Tahoma" panose="020B0604030504040204" pitchFamily="34" charset="0"/>
                          <a:ea typeface="Tahoma" panose="020B0604030504040204" pitchFamily="34" charset="0"/>
                          <a:cs typeface="Tahoma" panose="020B0604030504040204" pitchFamily="34" charset="0"/>
                        </a:rPr>
                        <a:t> 10</a:t>
                      </a:r>
                      <a:endParaRPr lang="en-GB" sz="8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800" dirty="0" smtClean="0">
                          <a:solidFill>
                            <a:schemeClr val="tx1"/>
                          </a:solidFill>
                          <a:latin typeface="Tahoma" panose="020B0604030504040204" pitchFamily="34" charset="0"/>
                          <a:ea typeface="Tahoma" panose="020B0604030504040204" pitchFamily="34" charset="0"/>
                          <a:cs typeface="Tahoma" panose="020B0604030504040204" pitchFamily="34" charset="0"/>
                        </a:rPr>
                        <a:t>Review and Revisit</a:t>
                      </a:r>
                      <a:endParaRPr lang="en-GB" sz="8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800" dirty="0" smtClean="0">
                          <a:solidFill>
                            <a:schemeClr val="tx1"/>
                          </a:solidFill>
                          <a:latin typeface="Tahoma" panose="020B0604030504040204" pitchFamily="34" charset="0"/>
                          <a:ea typeface="Tahoma" panose="020B0604030504040204" pitchFamily="34" charset="0"/>
                          <a:cs typeface="Tahoma" panose="020B0604030504040204" pitchFamily="34" charset="0"/>
                        </a:rPr>
                        <a:t>To 20 and beyond</a:t>
                      </a:r>
                      <a:endParaRPr lang="en-GB" sz="8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800" dirty="0" smtClean="0">
                          <a:solidFill>
                            <a:schemeClr val="tx1"/>
                          </a:solidFill>
                          <a:latin typeface="Tahoma" panose="020B0604030504040204" pitchFamily="34" charset="0"/>
                          <a:ea typeface="Tahoma" panose="020B0604030504040204" pitchFamily="34" charset="0"/>
                          <a:cs typeface="Tahoma" panose="020B0604030504040204" pitchFamily="34" charset="0"/>
                        </a:rPr>
                        <a:t>First, Then and Now</a:t>
                      </a:r>
                      <a:endParaRPr lang="en-GB" sz="8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800" dirty="0" smtClean="0">
                          <a:solidFill>
                            <a:schemeClr val="tx1"/>
                          </a:solidFill>
                          <a:latin typeface="Tahoma" panose="020B0604030504040204" pitchFamily="34" charset="0"/>
                          <a:ea typeface="Tahoma" panose="020B0604030504040204" pitchFamily="34" charset="0"/>
                          <a:cs typeface="Tahoma" panose="020B0604030504040204" pitchFamily="34" charset="0"/>
                        </a:rPr>
                        <a:t>Find my Pattern</a:t>
                      </a:r>
                      <a:endParaRPr lang="en-GB" sz="8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800" dirty="0" smtClean="0">
                          <a:solidFill>
                            <a:schemeClr val="tx1"/>
                          </a:solidFill>
                          <a:latin typeface="Tahoma" panose="020B0604030504040204" pitchFamily="34" charset="0"/>
                          <a:ea typeface="Tahoma" panose="020B0604030504040204" pitchFamily="34" charset="0"/>
                          <a:cs typeface="Tahoma" panose="020B0604030504040204" pitchFamily="34" charset="0"/>
                        </a:rPr>
                        <a:t>On the Move</a:t>
                      </a:r>
                      <a:endParaRPr lang="en-GB" sz="8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3593620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45731" y="0"/>
            <a:ext cx="5533206" cy="276999"/>
          </a:xfrm>
          <a:prstGeom prst="rect">
            <a:avLst/>
          </a:prstGeom>
          <a:noFill/>
        </p:spPr>
        <p:txBody>
          <a:bodyPr wrap="square" rtlCol="0">
            <a:spAutoFit/>
          </a:bodyPr>
          <a:lstStyle/>
          <a:p>
            <a:pPr algn="ctr"/>
            <a:r>
              <a:rPr lang="en-GB" sz="1200" dirty="0" smtClean="0">
                <a:latin typeface="Tahoma" panose="020B0604030504040204" pitchFamily="34" charset="0"/>
                <a:ea typeface="Tahoma" panose="020B0604030504040204" pitchFamily="34" charset="0"/>
                <a:cs typeface="Tahoma" panose="020B0604030504040204" pitchFamily="34" charset="0"/>
              </a:rPr>
              <a:t>Reception: Long Term Planning – Specific Areas</a:t>
            </a:r>
            <a:endParaRPr lang="en-GB" sz="1200" dirty="0">
              <a:latin typeface="Tahoma" panose="020B0604030504040204" pitchFamily="34" charset="0"/>
              <a:ea typeface="Tahoma" panose="020B0604030504040204" pitchFamily="34" charset="0"/>
              <a:cs typeface="Tahoma" panose="020B060403050404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672658536"/>
              </p:ext>
            </p:extLst>
          </p:nvPr>
        </p:nvGraphicFramePr>
        <p:xfrm>
          <a:off x="119270" y="277000"/>
          <a:ext cx="9750682" cy="6751320"/>
        </p:xfrm>
        <a:graphic>
          <a:graphicData uri="http://schemas.openxmlformats.org/drawingml/2006/table">
            <a:tbl>
              <a:tblPr firstRow="1" bandRow="1">
                <a:tableStyleId>{5C22544A-7EE6-4342-B048-85BDC9FD1C3A}</a:tableStyleId>
              </a:tblPr>
              <a:tblGrid>
                <a:gridCol w="516834">
                  <a:extLst>
                    <a:ext uri="{9D8B030D-6E8A-4147-A177-3AD203B41FA5}">
                      <a16:colId xmlns:a16="http://schemas.microsoft.com/office/drawing/2014/main" val="20000"/>
                    </a:ext>
                  </a:extLst>
                </a:gridCol>
                <a:gridCol w="397566">
                  <a:extLst>
                    <a:ext uri="{9D8B030D-6E8A-4147-A177-3AD203B41FA5}">
                      <a16:colId xmlns:a16="http://schemas.microsoft.com/office/drawing/2014/main" val="20001"/>
                    </a:ext>
                  </a:extLst>
                </a:gridCol>
                <a:gridCol w="1842052">
                  <a:extLst>
                    <a:ext uri="{9D8B030D-6E8A-4147-A177-3AD203B41FA5}">
                      <a16:colId xmlns:a16="http://schemas.microsoft.com/office/drawing/2014/main" val="20002"/>
                    </a:ext>
                  </a:extLst>
                </a:gridCol>
                <a:gridCol w="569843">
                  <a:extLst>
                    <a:ext uri="{9D8B030D-6E8A-4147-A177-3AD203B41FA5}">
                      <a16:colId xmlns:a16="http://schemas.microsoft.com/office/drawing/2014/main" val="20003"/>
                    </a:ext>
                  </a:extLst>
                </a:gridCol>
                <a:gridCol w="1152939">
                  <a:extLst>
                    <a:ext uri="{9D8B030D-6E8A-4147-A177-3AD203B41FA5}">
                      <a16:colId xmlns:a16="http://schemas.microsoft.com/office/drawing/2014/main" val="20004"/>
                    </a:ext>
                  </a:extLst>
                </a:gridCol>
                <a:gridCol w="505134">
                  <a:extLst>
                    <a:ext uri="{9D8B030D-6E8A-4147-A177-3AD203B41FA5}">
                      <a16:colId xmlns:a16="http://schemas.microsoft.com/office/drawing/2014/main" val="20005"/>
                    </a:ext>
                  </a:extLst>
                </a:gridCol>
                <a:gridCol w="502032">
                  <a:extLst>
                    <a:ext uri="{9D8B030D-6E8A-4147-A177-3AD203B41FA5}">
                      <a16:colId xmlns:a16="http://schemas.microsoft.com/office/drawing/2014/main" val="20006"/>
                    </a:ext>
                  </a:extLst>
                </a:gridCol>
                <a:gridCol w="793864">
                  <a:extLst>
                    <a:ext uri="{9D8B030D-6E8A-4147-A177-3AD203B41FA5}">
                      <a16:colId xmlns:a16="http://schemas.microsoft.com/office/drawing/2014/main" val="20007"/>
                    </a:ext>
                  </a:extLst>
                </a:gridCol>
                <a:gridCol w="1217547">
                  <a:extLst>
                    <a:ext uri="{9D8B030D-6E8A-4147-A177-3AD203B41FA5}">
                      <a16:colId xmlns:a16="http://schemas.microsoft.com/office/drawing/2014/main" val="20008"/>
                    </a:ext>
                  </a:extLst>
                </a:gridCol>
                <a:gridCol w="1073815">
                  <a:extLst>
                    <a:ext uri="{9D8B030D-6E8A-4147-A177-3AD203B41FA5}">
                      <a16:colId xmlns:a16="http://schemas.microsoft.com/office/drawing/2014/main" val="20009"/>
                    </a:ext>
                  </a:extLst>
                </a:gridCol>
                <a:gridCol w="1179056">
                  <a:extLst>
                    <a:ext uri="{9D8B030D-6E8A-4147-A177-3AD203B41FA5}">
                      <a16:colId xmlns:a16="http://schemas.microsoft.com/office/drawing/2014/main" val="20010"/>
                    </a:ext>
                  </a:extLst>
                </a:gridCol>
              </a:tblGrid>
              <a:tr h="258936">
                <a:tc gridSpan="2">
                  <a:txBody>
                    <a:bodyPr/>
                    <a:lstStyle/>
                    <a:p>
                      <a:endParaRPr lang="en-GB" sz="11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sz="1400"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100" dirty="0" smtClean="0">
                          <a:solidFill>
                            <a:schemeClr val="tx1"/>
                          </a:solidFill>
                          <a:latin typeface="Tahoma" panose="020B0604030504040204" pitchFamily="34" charset="0"/>
                          <a:ea typeface="Tahoma" panose="020B0604030504040204" pitchFamily="34" charset="0"/>
                          <a:cs typeface="Tahoma" panose="020B0604030504040204" pitchFamily="34" charset="0"/>
                        </a:rPr>
                        <a:t>Autumn 1</a:t>
                      </a:r>
                      <a:endParaRPr lang="en-GB" sz="11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r>
                        <a:rPr lang="en-GB" sz="1100" dirty="0" smtClean="0">
                          <a:solidFill>
                            <a:schemeClr val="tx1"/>
                          </a:solidFill>
                          <a:latin typeface="Tahoma" panose="020B0604030504040204" pitchFamily="34" charset="0"/>
                          <a:ea typeface="Tahoma" panose="020B0604030504040204" pitchFamily="34" charset="0"/>
                          <a:cs typeface="Tahoma" panose="020B0604030504040204" pitchFamily="34" charset="0"/>
                        </a:rPr>
                        <a:t>Autumn 2</a:t>
                      </a:r>
                      <a:endParaRPr lang="en-GB" sz="11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en-GB" sz="11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r>
                        <a:rPr lang="en-GB" sz="1100" dirty="0" smtClean="0">
                          <a:solidFill>
                            <a:schemeClr val="tx1"/>
                          </a:solidFill>
                          <a:latin typeface="Tahoma" panose="020B0604030504040204" pitchFamily="34" charset="0"/>
                          <a:ea typeface="Tahoma" panose="020B0604030504040204" pitchFamily="34" charset="0"/>
                          <a:cs typeface="Tahoma" panose="020B0604030504040204" pitchFamily="34" charset="0"/>
                        </a:rPr>
                        <a:t>Spring 1</a:t>
                      </a:r>
                      <a:endParaRPr lang="en-GB" sz="11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en-GB" sz="11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r>
                        <a:rPr lang="en-GB" sz="1100" dirty="0" smtClean="0">
                          <a:solidFill>
                            <a:schemeClr val="tx1"/>
                          </a:solidFill>
                          <a:latin typeface="Tahoma" panose="020B0604030504040204" pitchFamily="34" charset="0"/>
                          <a:ea typeface="Tahoma" panose="020B0604030504040204" pitchFamily="34" charset="0"/>
                          <a:cs typeface="Tahoma" panose="020B0604030504040204" pitchFamily="34" charset="0"/>
                        </a:rPr>
                        <a:t>Spring 2</a:t>
                      </a:r>
                      <a:endParaRPr lang="en-GB" sz="11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en-GB" sz="11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100" dirty="0" smtClean="0">
                          <a:solidFill>
                            <a:schemeClr val="tx1"/>
                          </a:solidFill>
                          <a:latin typeface="Tahoma" panose="020B0604030504040204" pitchFamily="34" charset="0"/>
                          <a:ea typeface="Tahoma" panose="020B0604030504040204" pitchFamily="34" charset="0"/>
                          <a:cs typeface="Tahoma" panose="020B0604030504040204" pitchFamily="34" charset="0"/>
                        </a:rPr>
                        <a:t>Summer 1</a:t>
                      </a:r>
                      <a:endParaRPr lang="en-GB" sz="11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100" dirty="0" smtClean="0">
                          <a:solidFill>
                            <a:schemeClr val="tx1"/>
                          </a:solidFill>
                          <a:latin typeface="Tahoma" panose="020B0604030504040204" pitchFamily="34" charset="0"/>
                          <a:ea typeface="Tahoma" panose="020B0604030504040204" pitchFamily="34" charset="0"/>
                          <a:cs typeface="Tahoma" panose="020B0604030504040204" pitchFamily="34" charset="0"/>
                        </a:rPr>
                        <a:t>Summer 2</a:t>
                      </a:r>
                      <a:endParaRPr lang="en-GB" sz="11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1504755">
                <a:tc rowSpan="3">
                  <a:txBody>
                    <a:bodyPr/>
                    <a:lstStyle/>
                    <a:p>
                      <a:pPr algn="ctr"/>
                      <a:r>
                        <a:rPr lang="en-GB" sz="1100" b="1" dirty="0" smtClean="0">
                          <a:solidFill>
                            <a:schemeClr val="tx1"/>
                          </a:solidFill>
                          <a:latin typeface="Tahoma" panose="020B0604030504040204" pitchFamily="34" charset="0"/>
                          <a:ea typeface="Tahoma" panose="020B0604030504040204" pitchFamily="34" charset="0"/>
                          <a:cs typeface="Tahoma" panose="020B0604030504040204" pitchFamily="34" charset="0"/>
                        </a:rPr>
                        <a:t>Understanding</a:t>
                      </a:r>
                      <a:r>
                        <a:rPr lang="en-GB" sz="1100" b="1" baseline="0" dirty="0" smtClean="0">
                          <a:solidFill>
                            <a:schemeClr val="tx1"/>
                          </a:solidFill>
                          <a:latin typeface="Tahoma" panose="020B0604030504040204" pitchFamily="34" charset="0"/>
                          <a:ea typeface="Tahoma" panose="020B0604030504040204" pitchFamily="34" charset="0"/>
                          <a:cs typeface="Tahoma" panose="020B0604030504040204" pitchFamily="34" charset="0"/>
                        </a:rPr>
                        <a:t> the World</a:t>
                      </a:r>
                      <a:r>
                        <a:rPr lang="en-GB" sz="1100" b="1"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p>
                    <a:p>
                      <a:pPr algn="ctr"/>
                      <a:endParaRPr lang="en-GB" sz="1100" b="1" dirty="0" smtClean="0">
                        <a:solidFill>
                          <a:schemeClr val="tx1"/>
                        </a:solidFill>
                        <a:latin typeface="Tahoma" panose="020B0604030504040204" pitchFamily="34" charset="0"/>
                        <a:ea typeface="Tahoma" panose="020B0604030504040204" pitchFamily="34" charset="0"/>
                        <a:cs typeface="Tahoma" panose="020B0604030504040204" pitchFamily="34" charset="0"/>
                      </a:endParaRPr>
                    </a:p>
                    <a:p>
                      <a:pPr algn="ctr"/>
                      <a:endParaRPr lang="en-GB" sz="1100" b="1" dirty="0" smtClean="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100" b="1" dirty="0" smtClean="0">
                          <a:solidFill>
                            <a:schemeClr val="tx1"/>
                          </a:solidFill>
                          <a:latin typeface="Tahoma" panose="020B0604030504040204" pitchFamily="34" charset="0"/>
                          <a:ea typeface="Tahoma" panose="020B0604030504040204" pitchFamily="34" charset="0"/>
                          <a:cs typeface="Tahoma" panose="020B0604030504040204" pitchFamily="34" charset="0"/>
                        </a:rPr>
                        <a:t>Past and Present</a:t>
                      </a:r>
                      <a:endParaRPr lang="en-GB" sz="1100" b="1"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i="0" u="none" strike="noStrike" baseline="0" dirty="0" smtClean="0">
                          <a:solidFill>
                            <a:schemeClr val="tx1"/>
                          </a:solidFill>
                          <a:latin typeface="Tahoma" panose="020B0604030504040204" pitchFamily="34" charset="0"/>
                          <a:ea typeface="Tahoma" panose="020B0604030504040204" pitchFamily="34" charset="0"/>
                          <a:cs typeface="Tahoma" panose="020B0604030504040204" pitchFamily="34" charset="0"/>
                        </a:rPr>
                        <a:t>Talk about members of their immediate family and community.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i="0" u="none" strike="noStrike" baseline="0" dirty="0" smtClean="0">
                          <a:solidFill>
                            <a:schemeClr val="tx1"/>
                          </a:solidFill>
                          <a:latin typeface="Tahoma" panose="020B0604030504040204" pitchFamily="34" charset="0"/>
                          <a:ea typeface="Tahoma" panose="020B0604030504040204" pitchFamily="34" charset="0"/>
                          <a:cs typeface="Tahoma" panose="020B0604030504040204" pitchFamily="34" charset="0"/>
                        </a:rPr>
                        <a:t>Name and describe people who are familiar to them.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100" b="0" i="0" u="none" strike="noStrike" kern="1200" cap="none" spc="0" normalizeH="0" baseline="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Comment on images of familiar situations in the past.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100" b="0" i="0" u="none" strike="noStrike" baseline="0" dirty="0" smtClean="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100" b="0" i="0" u="none" strike="noStrike" kern="1200" cap="none" spc="0" normalizeH="0" baseline="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Comment on images of familiar situations in the past.</a:t>
                      </a:r>
                      <a:endParaRPr lang="en-GB" sz="1100" b="0" i="0" u="none" strike="noStrike" baseline="0" dirty="0" smtClean="0">
                        <a:solidFill>
                          <a:schemeClr val="tx1"/>
                        </a:solidFill>
                        <a:latin typeface="Tahoma" panose="020B0604030504040204" pitchFamily="34" charset="0"/>
                        <a:ea typeface="Tahoma" panose="020B0604030504040204" pitchFamily="34" charset="0"/>
                        <a:cs typeface="Tahoma" panose="020B060403050404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i="0" u="none" strike="noStrike" baseline="0" dirty="0" smtClean="0">
                          <a:solidFill>
                            <a:schemeClr val="tx1"/>
                          </a:solidFill>
                          <a:latin typeface="Tahoma" panose="020B0604030504040204" pitchFamily="34" charset="0"/>
                          <a:ea typeface="Tahoma" panose="020B0604030504040204" pitchFamily="34" charset="0"/>
                          <a:cs typeface="Tahoma" panose="020B0604030504040204" pitchFamily="34" charset="0"/>
                        </a:rPr>
                        <a:t>Compare and contrast characters from stories, including figures from the past.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i="0" u="none" strike="noStrike" baseline="0" smtClean="0">
                          <a:solidFill>
                            <a:schemeClr val="tx1"/>
                          </a:solidFill>
                          <a:latin typeface="Tahoma" panose="020B0604030504040204" pitchFamily="34" charset="0"/>
                          <a:ea typeface="Tahoma" panose="020B0604030504040204" pitchFamily="34" charset="0"/>
                          <a:cs typeface="Tahoma" panose="020B0604030504040204" pitchFamily="34" charset="0"/>
                        </a:rPr>
                        <a:t>Talk about members of their immediate family and community.</a:t>
                      </a:r>
                      <a:endParaRPr lang="en-GB" sz="1100" b="0" i="0" u="none" strike="noStrike" baseline="0" dirty="0" smtClean="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sz="1100" b="0"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577008">
                <a:tc vMerge="1">
                  <a:txBody>
                    <a:bodyPr/>
                    <a:lstStyle/>
                    <a:p>
                      <a:endParaRPr lang="en-GB"/>
                    </a:p>
                  </a:txBody>
                  <a:tcPr/>
                </a:tc>
                <a:tc>
                  <a:txBody>
                    <a:bodyPr/>
                    <a:lstStyle/>
                    <a:p>
                      <a:pPr algn="ctr"/>
                      <a:r>
                        <a:rPr lang="en-GB" sz="1100" b="1" dirty="0" smtClean="0">
                          <a:solidFill>
                            <a:schemeClr val="tx1"/>
                          </a:solidFill>
                          <a:latin typeface="Tahoma" panose="020B0604030504040204" pitchFamily="34" charset="0"/>
                          <a:ea typeface="Tahoma" panose="020B0604030504040204" pitchFamily="34" charset="0"/>
                          <a:cs typeface="Tahoma" panose="020B0604030504040204" pitchFamily="34" charset="0"/>
                        </a:rPr>
                        <a:t>People,</a:t>
                      </a:r>
                      <a:r>
                        <a:rPr lang="en-GB" sz="1100" b="1" baseline="0" dirty="0" smtClean="0">
                          <a:solidFill>
                            <a:schemeClr val="tx1"/>
                          </a:solidFill>
                          <a:latin typeface="Tahoma" panose="020B0604030504040204" pitchFamily="34" charset="0"/>
                          <a:ea typeface="Tahoma" panose="020B0604030504040204" pitchFamily="34" charset="0"/>
                          <a:cs typeface="Tahoma" panose="020B0604030504040204" pitchFamily="34" charset="0"/>
                        </a:rPr>
                        <a:t> Culture and Communities</a:t>
                      </a:r>
                      <a:endParaRPr lang="en-GB" sz="1100" b="1"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1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171450" indent="-171450">
                        <a:buFont typeface="Arial" panose="020B0604020202020204" pitchFamily="34" charset="0"/>
                        <a:buChar char="•"/>
                      </a:pPr>
                      <a:r>
                        <a:rPr lang="en-GB" sz="1100" dirty="0" smtClean="0">
                          <a:solidFill>
                            <a:schemeClr val="tx1"/>
                          </a:solidFill>
                          <a:latin typeface="Tahoma" panose="020B0604030504040204" pitchFamily="34" charset="0"/>
                          <a:ea typeface="Tahoma" panose="020B0604030504040204" pitchFamily="34" charset="0"/>
                          <a:cs typeface="Tahoma" panose="020B0604030504040204" pitchFamily="34" charset="0"/>
                        </a:rPr>
                        <a:t>Understand that some places are special to members</a:t>
                      </a:r>
                      <a:r>
                        <a:rPr lang="en-GB" sz="1100" baseline="0" dirty="0" smtClean="0">
                          <a:solidFill>
                            <a:schemeClr val="tx1"/>
                          </a:solidFill>
                          <a:latin typeface="Tahoma" panose="020B0604030504040204" pitchFamily="34" charset="0"/>
                          <a:ea typeface="Tahoma" panose="020B0604030504040204" pitchFamily="34" charset="0"/>
                          <a:cs typeface="Tahoma" panose="020B0604030504040204" pitchFamily="34" charset="0"/>
                        </a:rPr>
                        <a:t> of their community.</a:t>
                      </a:r>
                    </a:p>
                    <a:p>
                      <a:pPr marL="171450" indent="-171450">
                        <a:buFont typeface="Arial" panose="020B0604020202020204" pitchFamily="34" charset="0"/>
                        <a:buChar char="•"/>
                      </a:pPr>
                      <a:r>
                        <a:rPr lang="en-GB" sz="1100" baseline="0" dirty="0" smtClean="0">
                          <a:solidFill>
                            <a:schemeClr val="tx1"/>
                          </a:solidFill>
                          <a:latin typeface="Tahoma" panose="020B0604030504040204" pitchFamily="34" charset="0"/>
                          <a:ea typeface="Tahoma" panose="020B0604030504040204" pitchFamily="34" charset="0"/>
                          <a:cs typeface="Tahoma" panose="020B0604030504040204" pitchFamily="34" charset="0"/>
                        </a:rPr>
                        <a:t>Recognise that people have different beliefs and celebrate special times in different ways.</a:t>
                      </a:r>
                      <a:endParaRPr lang="en-GB" sz="11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171450" indent="-171450">
                        <a:buFont typeface="Arial" panose="020B0604020202020204" pitchFamily="34" charset="0"/>
                        <a:buChar char="•"/>
                      </a:pPr>
                      <a:endParaRPr lang="en-GB" sz="11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171450" indent="-171450">
                        <a:buFont typeface="Arial" panose="020B0604020202020204" pitchFamily="34" charset="0"/>
                        <a:buChar char="•"/>
                      </a:pPr>
                      <a:endParaRPr lang="en-GB" sz="11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171450" indent="-171450">
                        <a:buFont typeface="Arial" panose="020B0604020202020204" pitchFamily="34" charset="0"/>
                        <a:buChar char="•"/>
                      </a:pPr>
                      <a:r>
                        <a:rPr lang="en-GB" sz="1100" dirty="0" smtClean="0">
                          <a:solidFill>
                            <a:schemeClr val="tx1"/>
                          </a:solidFill>
                          <a:latin typeface="Tahoma" panose="020B0604030504040204" pitchFamily="34" charset="0"/>
                          <a:ea typeface="Tahoma" panose="020B0604030504040204" pitchFamily="34" charset="0"/>
                          <a:cs typeface="Tahoma" panose="020B0604030504040204" pitchFamily="34" charset="0"/>
                        </a:rPr>
                        <a:t>Recognise some similarities</a:t>
                      </a:r>
                      <a:r>
                        <a:rPr lang="en-GB" sz="1100" baseline="0" dirty="0" smtClean="0">
                          <a:solidFill>
                            <a:schemeClr val="tx1"/>
                          </a:solidFill>
                          <a:latin typeface="Tahoma" panose="020B0604030504040204" pitchFamily="34" charset="0"/>
                          <a:ea typeface="Tahoma" panose="020B0604030504040204" pitchFamily="34" charset="0"/>
                          <a:cs typeface="Tahoma" panose="020B0604030504040204" pitchFamily="34" charset="0"/>
                        </a:rPr>
                        <a:t> and differences between life in this country and life in other countries.</a:t>
                      </a:r>
                    </a:p>
                    <a:p>
                      <a:pPr marL="171450" indent="-171450">
                        <a:buFont typeface="Arial" panose="020B0604020202020204" pitchFamily="34" charset="0"/>
                        <a:buChar char="•"/>
                      </a:pPr>
                      <a:r>
                        <a:rPr lang="en-GB" sz="1100" baseline="0" dirty="0" smtClean="0">
                          <a:solidFill>
                            <a:schemeClr val="tx1"/>
                          </a:solidFill>
                          <a:latin typeface="Tahoma" panose="020B0604030504040204" pitchFamily="34" charset="0"/>
                          <a:ea typeface="Tahoma" panose="020B0604030504040204" pitchFamily="34" charset="0"/>
                          <a:cs typeface="Tahoma" panose="020B0604030504040204" pitchFamily="34" charset="0"/>
                        </a:rPr>
                        <a:t>Recognise some environments that are different to the one in which they live.</a:t>
                      </a:r>
                      <a:endParaRPr lang="en-GB" sz="1100" dirty="0" smtClean="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171450" indent="-171450">
                        <a:buFont typeface="Arial" panose="020B0604020202020204" pitchFamily="34" charset="0"/>
                        <a:buChar char="•"/>
                      </a:pPr>
                      <a:endParaRPr lang="en-GB" sz="1100" dirty="0" smtClean="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dirty="0" smtClean="0">
                          <a:solidFill>
                            <a:schemeClr val="tx1"/>
                          </a:solidFill>
                          <a:latin typeface="Tahoma" panose="020B0604030504040204" pitchFamily="34" charset="0"/>
                          <a:ea typeface="Tahoma" panose="020B0604030504040204" pitchFamily="34" charset="0"/>
                          <a:cs typeface="Tahoma" panose="020B0604030504040204" pitchFamily="34" charset="0"/>
                        </a:rPr>
                        <a:t>Draw information from a simple map.</a:t>
                      </a:r>
                    </a:p>
                    <a:p>
                      <a:pPr marL="171450" indent="-171450">
                        <a:buFont typeface="Arial" panose="020B0604020202020204" pitchFamily="34" charset="0"/>
                        <a:buChar char="•"/>
                      </a:pPr>
                      <a:endParaRPr lang="en-GB" sz="11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sz="11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593828">
                <a:tc vMerge="1">
                  <a:txBody>
                    <a:bodyPr/>
                    <a:lstStyle/>
                    <a:p>
                      <a:pPr algn="ctr"/>
                      <a:endParaRPr lang="en-GB" sz="1100" b="1"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dirty="0" smtClean="0">
                          <a:solidFill>
                            <a:schemeClr val="tx1"/>
                          </a:solidFill>
                          <a:latin typeface="Tahoma" panose="020B0604030504040204" pitchFamily="34" charset="0"/>
                          <a:ea typeface="Tahoma" panose="020B0604030504040204" pitchFamily="34" charset="0"/>
                          <a:cs typeface="Tahoma" panose="020B0604030504040204" pitchFamily="34" charset="0"/>
                        </a:rPr>
                        <a:t>The Natural World</a:t>
                      </a: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buFont typeface="Arial" panose="020B0604020202020204" pitchFamily="34" charset="0"/>
                        <a:buChar char="•"/>
                      </a:pPr>
                      <a:r>
                        <a:rPr lang="en-GB" sz="1100" dirty="0" smtClean="0">
                          <a:solidFill>
                            <a:schemeClr val="tx1"/>
                          </a:solidFill>
                          <a:latin typeface="Tahoma" panose="020B0604030504040204" pitchFamily="34" charset="0"/>
                          <a:ea typeface="Tahoma" panose="020B0604030504040204" pitchFamily="34" charset="0"/>
                          <a:cs typeface="Tahoma" panose="020B0604030504040204" pitchFamily="34" charset="0"/>
                        </a:rPr>
                        <a:t>Label body parts – skull, leg,</a:t>
                      </a:r>
                      <a:r>
                        <a:rPr lang="en-GB" sz="1100" baseline="0" dirty="0" smtClean="0">
                          <a:solidFill>
                            <a:schemeClr val="tx1"/>
                          </a:solidFill>
                          <a:latin typeface="Tahoma" panose="020B0604030504040204" pitchFamily="34" charset="0"/>
                          <a:ea typeface="Tahoma" panose="020B0604030504040204" pitchFamily="34" charset="0"/>
                          <a:cs typeface="Tahoma" panose="020B0604030504040204" pitchFamily="34" charset="0"/>
                        </a:rPr>
                        <a:t> hip, back, foot</a:t>
                      </a:r>
                      <a:r>
                        <a:rPr lang="en-GB" sz="1100" dirty="0" smtClean="0">
                          <a:solidFill>
                            <a:schemeClr val="tx1"/>
                          </a:solidFill>
                          <a:latin typeface="Tahoma" panose="020B0604030504040204" pitchFamily="34" charset="0"/>
                          <a:ea typeface="Tahoma" panose="020B0604030504040204" pitchFamily="34" charset="0"/>
                          <a:cs typeface="Tahoma" panose="020B0604030504040204" pitchFamily="34" charset="0"/>
                        </a:rPr>
                        <a:t>.</a:t>
                      </a:r>
                    </a:p>
                    <a:p>
                      <a:pPr marL="171450" indent="-171450">
                        <a:buFont typeface="Arial" panose="020B0604020202020204" pitchFamily="34" charset="0"/>
                        <a:buChar char="•"/>
                      </a:pPr>
                      <a:r>
                        <a:rPr lang="en-GB" sz="1100" dirty="0" smtClean="0">
                          <a:solidFill>
                            <a:schemeClr val="tx1"/>
                          </a:solidFill>
                          <a:latin typeface="Tahoma" panose="020B0604030504040204" pitchFamily="34" charset="0"/>
                          <a:ea typeface="Tahoma" panose="020B0604030504040204" pitchFamily="34" charset="0"/>
                          <a:cs typeface="Tahoma" panose="020B0604030504040204" pitchFamily="34" charset="0"/>
                        </a:rPr>
                        <a:t>Pets</a:t>
                      </a:r>
                    </a:p>
                    <a:p>
                      <a:pPr marL="171450" indent="-171450">
                        <a:buFont typeface="Arial" panose="020B0604020202020204" pitchFamily="34" charset="0"/>
                        <a:buChar char="•"/>
                      </a:pPr>
                      <a:r>
                        <a:rPr lang="en-GB" sz="1100" dirty="0" smtClean="0">
                          <a:solidFill>
                            <a:schemeClr val="tx1"/>
                          </a:solidFill>
                          <a:latin typeface="Tahoma" panose="020B0604030504040204" pitchFamily="34" charset="0"/>
                          <a:ea typeface="Tahoma" panose="020B0604030504040204" pitchFamily="34" charset="0"/>
                          <a:cs typeface="Tahoma" panose="020B0604030504040204" pitchFamily="34" charset="0"/>
                        </a:rPr>
                        <a:t>Body</a:t>
                      </a:r>
                      <a:r>
                        <a:rPr lang="en-GB" sz="1100" baseline="0" dirty="0" smtClean="0">
                          <a:solidFill>
                            <a:schemeClr val="tx1"/>
                          </a:solidFill>
                          <a:latin typeface="Tahoma" panose="020B0604030504040204" pitchFamily="34" charset="0"/>
                          <a:ea typeface="Tahoma" panose="020B0604030504040204" pitchFamily="34" charset="0"/>
                          <a:cs typeface="Tahoma" panose="020B0604030504040204" pitchFamily="34" charset="0"/>
                        </a:rPr>
                        <a:t> part songs</a:t>
                      </a:r>
                      <a:endParaRPr lang="en-GB" sz="1100" dirty="0" smtClean="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indent="0">
                        <a:buFont typeface="Arial" panose="020B0604020202020204" pitchFamily="34" charset="0"/>
                        <a:buNone/>
                      </a:pPr>
                      <a:endParaRPr lang="en-GB" sz="11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171450" indent="-171450">
                        <a:buFont typeface="Arial" panose="020B0604020202020204" pitchFamily="34" charset="0"/>
                        <a:buChar char="•"/>
                      </a:pPr>
                      <a:r>
                        <a:rPr lang="en-GB" sz="1100" dirty="0" smtClean="0">
                          <a:solidFill>
                            <a:schemeClr val="tx1"/>
                          </a:solidFill>
                          <a:latin typeface="Tahoma" panose="020B0604030504040204" pitchFamily="34" charset="0"/>
                          <a:ea typeface="Tahoma" panose="020B0604030504040204" pitchFamily="34" charset="0"/>
                          <a:cs typeface="Tahoma" panose="020B0604030504040204" pitchFamily="34" charset="0"/>
                        </a:rPr>
                        <a:t>Vets role</a:t>
                      </a:r>
                      <a:r>
                        <a:rPr lang="en-GB" sz="1100" baseline="0" dirty="0" smtClean="0">
                          <a:solidFill>
                            <a:schemeClr val="tx1"/>
                          </a:solidFill>
                          <a:latin typeface="Tahoma" panose="020B0604030504040204" pitchFamily="34" charset="0"/>
                          <a:ea typeface="Tahoma" panose="020B0604030504040204" pitchFamily="34" charset="0"/>
                          <a:cs typeface="Tahoma" panose="020B0604030504040204" pitchFamily="34" charset="0"/>
                        </a:rPr>
                        <a:t> play</a:t>
                      </a:r>
                    </a:p>
                    <a:p>
                      <a:pPr marL="171450" indent="-171450">
                        <a:buFont typeface="Arial" panose="020B0604020202020204" pitchFamily="34" charset="0"/>
                        <a:buChar char="•"/>
                      </a:pPr>
                      <a:r>
                        <a:rPr lang="en-GB" sz="1100" baseline="0" dirty="0" smtClean="0">
                          <a:solidFill>
                            <a:schemeClr val="tx1"/>
                          </a:solidFill>
                          <a:latin typeface="Tahoma" panose="020B0604030504040204" pitchFamily="34" charset="0"/>
                          <a:ea typeface="Tahoma" panose="020B0604030504040204" pitchFamily="34" charset="0"/>
                          <a:cs typeface="Tahoma" panose="020B0604030504040204" pitchFamily="34" charset="0"/>
                        </a:rPr>
                        <a:t>Explore ice</a:t>
                      </a:r>
                    </a:p>
                    <a:p>
                      <a:pPr marL="171450" indent="-171450">
                        <a:buFont typeface="Arial" panose="020B0604020202020204" pitchFamily="34" charset="0"/>
                        <a:buChar char="•"/>
                      </a:pPr>
                      <a:r>
                        <a:rPr lang="en-GB" sz="1100" baseline="0" dirty="0" smtClean="0">
                          <a:solidFill>
                            <a:schemeClr val="tx1"/>
                          </a:solidFill>
                          <a:latin typeface="Tahoma" panose="020B0604030504040204" pitchFamily="34" charset="0"/>
                          <a:ea typeface="Tahoma" panose="020B0604030504040204" pitchFamily="34" charset="0"/>
                          <a:cs typeface="Tahoma" panose="020B0604030504040204" pitchFamily="34" charset="0"/>
                        </a:rPr>
                        <a:t>Floating and sinking</a:t>
                      </a:r>
                      <a:endParaRPr lang="en-GB" sz="11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171450" indent="-171450">
                        <a:buFont typeface="Arial" panose="020B0604020202020204" pitchFamily="34" charset="0"/>
                        <a:buChar char="•"/>
                      </a:pPr>
                      <a:endParaRPr lang="en-GB" sz="11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171450" indent="-171450">
                        <a:buFont typeface="Arial" panose="020B0604020202020204" pitchFamily="34" charset="0"/>
                        <a:buChar char="•"/>
                      </a:pPr>
                      <a:r>
                        <a:rPr lang="en-GB" sz="1100" dirty="0" smtClean="0">
                          <a:solidFill>
                            <a:schemeClr val="tx1"/>
                          </a:solidFill>
                          <a:latin typeface="Tahoma" panose="020B0604030504040204" pitchFamily="34" charset="0"/>
                          <a:ea typeface="Tahoma" panose="020B0604030504040204" pitchFamily="34" charset="0"/>
                          <a:cs typeface="Tahoma" panose="020B0604030504040204" pitchFamily="34" charset="0"/>
                        </a:rPr>
                        <a:t>Plastic pollution</a:t>
                      </a:r>
                    </a:p>
                    <a:p>
                      <a:pPr marL="171450" indent="-171450">
                        <a:buFont typeface="Arial" panose="020B0604020202020204" pitchFamily="34" charset="0"/>
                        <a:buChar char="•"/>
                      </a:pPr>
                      <a:r>
                        <a:rPr lang="en-GB" sz="1100" dirty="0" smtClean="0">
                          <a:solidFill>
                            <a:schemeClr val="tx1"/>
                          </a:solidFill>
                          <a:latin typeface="Tahoma" panose="020B0604030504040204" pitchFamily="34" charset="0"/>
                          <a:ea typeface="Tahoma" panose="020B0604030504040204" pitchFamily="34" charset="0"/>
                          <a:cs typeface="Tahoma" panose="020B0604030504040204" pitchFamily="34" charset="0"/>
                        </a:rPr>
                        <a:t>Recycling</a:t>
                      </a:r>
                      <a:endParaRPr lang="en-GB" sz="11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171450" indent="-171450">
                        <a:buFont typeface="Arial" panose="020B0604020202020204" pitchFamily="34" charset="0"/>
                        <a:buChar char="•"/>
                      </a:pPr>
                      <a:endParaRPr lang="en-GB" sz="11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171450" indent="-171450">
                        <a:buFont typeface="Arial" panose="020B0604020202020204" pitchFamily="34" charset="0"/>
                        <a:buChar char="•"/>
                      </a:pPr>
                      <a:r>
                        <a:rPr lang="en-GB" sz="1100" dirty="0" smtClean="0">
                          <a:solidFill>
                            <a:schemeClr val="tx1"/>
                          </a:solidFill>
                          <a:latin typeface="Tahoma" panose="020B0604030504040204" pitchFamily="34" charset="0"/>
                          <a:ea typeface="Tahoma" panose="020B0604030504040204" pitchFamily="34" charset="0"/>
                          <a:cs typeface="Tahoma" panose="020B0604030504040204" pitchFamily="34" charset="0"/>
                        </a:rPr>
                        <a:t>Life cycle</a:t>
                      </a:r>
                      <a:r>
                        <a:rPr lang="en-GB" sz="1100" baseline="0" dirty="0" smtClean="0">
                          <a:solidFill>
                            <a:schemeClr val="tx1"/>
                          </a:solidFill>
                          <a:latin typeface="Tahoma" panose="020B0604030504040204" pitchFamily="34" charset="0"/>
                          <a:ea typeface="Tahoma" panose="020B0604030504040204" pitchFamily="34" charset="0"/>
                          <a:cs typeface="Tahoma" panose="020B0604030504040204" pitchFamily="34" charset="0"/>
                        </a:rPr>
                        <a:t> of a butterfly.</a:t>
                      </a:r>
                    </a:p>
                    <a:p>
                      <a:pPr marL="171450" indent="-171450">
                        <a:buFont typeface="Arial" panose="020B0604020202020204" pitchFamily="34" charset="0"/>
                        <a:buChar char="•"/>
                      </a:pPr>
                      <a:r>
                        <a:rPr lang="en-GB" sz="1100" baseline="0" dirty="0" smtClean="0">
                          <a:solidFill>
                            <a:schemeClr val="tx1"/>
                          </a:solidFill>
                          <a:latin typeface="Tahoma" panose="020B0604030504040204" pitchFamily="34" charset="0"/>
                          <a:ea typeface="Tahoma" panose="020B0604030504040204" pitchFamily="34" charset="0"/>
                          <a:cs typeface="Tahoma" panose="020B0604030504040204" pitchFamily="34" charset="0"/>
                        </a:rPr>
                        <a:t>Life cycle of a frog.</a:t>
                      </a:r>
                    </a:p>
                    <a:p>
                      <a:pPr marL="171450" indent="-171450">
                        <a:buFont typeface="Arial" panose="020B0604020202020204" pitchFamily="34" charset="0"/>
                        <a:buChar char="•"/>
                      </a:pPr>
                      <a:r>
                        <a:rPr lang="en-GB" sz="1100" baseline="0" dirty="0" smtClean="0">
                          <a:solidFill>
                            <a:schemeClr val="tx1"/>
                          </a:solidFill>
                          <a:latin typeface="Tahoma" panose="020B0604030504040204" pitchFamily="34" charset="0"/>
                          <a:ea typeface="Tahoma" panose="020B0604030504040204" pitchFamily="34" charset="0"/>
                          <a:cs typeface="Tahoma" panose="020B0604030504040204" pitchFamily="34" charset="0"/>
                        </a:rPr>
                        <a:t>Observational drawing of </a:t>
                      </a:r>
                      <a:r>
                        <a:rPr lang="en-GB" sz="1100" baseline="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minibeasts</a:t>
                      </a:r>
                      <a:endParaRPr lang="en-GB" sz="1100" baseline="0" dirty="0" smtClean="0">
                        <a:solidFill>
                          <a:schemeClr val="tx1"/>
                        </a:solidFill>
                        <a:latin typeface="Tahoma" panose="020B0604030504040204" pitchFamily="34" charset="0"/>
                        <a:ea typeface="Tahoma" panose="020B0604030504040204" pitchFamily="34" charset="0"/>
                        <a:cs typeface="Tahoma" panose="020B0604030504040204" pitchFamily="34" charset="0"/>
                      </a:endParaRPr>
                    </a:p>
                    <a:p>
                      <a:pPr marL="171450" indent="-171450">
                        <a:buFont typeface="Arial" panose="020B0604020202020204" pitchFamily="34" charset="0"/>
                        <a:buChar char="•"/>
                      </a:pPr>
                      <a:r>
                        <a:rPr lang="en-GB" sz="1100" baseline="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Minibeast</a:t>
                      </a:r>
                      <a:r>
                        <a:rPr lang="en-GB" sz="1100" baseline="0" dirty="0" smtClean="0">
                          <a:solidFill>
                            <a:schemeClr val="tx1"/>
                          </a:solidFill>
                          <a:latin typeface="Tahoma" panose="020B0604030504040204" pitchFamily="34" charset="0"/>
                          <a:ea typeface="Tahoma" panose="020B0604030504040204" pitchFamily="34" charset="0"/>
                          <a:cs typeface="Tahoma" panose="020B0604030504040204" pitchFamily="34" charset="0"/>
                        </a:rPr>
                        <a:t> habitats</a:t>
                      </a:r>
                      <a:endParaRPr lang="en-GB" sz="11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sz="11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573526">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dirty="0" smtClean="0">
                          <a:solidFill>
                            <a:schemeClr val="tx1"/>
                          </a:solidFill>
                          <a:latin typeface="Tahoma" panose="020B0604030504040204" pitchFamily="34" charset="0"/>
                          <a:ea typeface="Tahoma" panose="020B0604030504040204" pitchFamily="34" charset="0"/>
                          <a:cs typeface="Tahoma" panose="020B0604030504040204" pitchFamily="34" charset="0"/>
                        </a:rPr>
                        <a:t>Willows</a:t>
                      </a:r>
                      <a:r>
                        <a:rPr lang="en-GB" sz="1100" b="1" baseline="0" dirty="0" smtClean="0">
                          <a:solidFill>
                            <a:schemeClr val="tx1"/>
                          </a:solidFill>
                          <a:latin typeface="Tahoma" panose="020B0604030504040204" pitchFamily="34" charset="0"/>
                          <a:ea typeface="Tahoma" panose="020B0604030504040204" pitchFamily="34" charset="0"/>
                          <a:cs typeface="Tahoma" panose="020B0604030504040204" pitchFamily="34" charset="0"/>
                        </a:rPr>
                        <a:t> Outdoor Workshop</a:t>
                      </a:r>
                      <a:endParaRPr lang="en-GB" sz="1100" b="1" dirty="0" smtClean="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GB"/>
                    </a:p>
                  </a:txBody>
                  <a:tcPr/>
                </a:tc>
                <a:tc gridSpan="9">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dirty="0" smtClean="0">
                          <a:solidFill>
                            <a:schemeClr val="tx1"/>
                          </a:solidFill>
                          <a:latin typeface="Tahoma" panose="020B0604030504040204" pitchFamily="34" charset="0"/>
                          <a:ea typeface="Tahoma" panose="020B0604030504040204" pitchFamily="34" charset="0"/>
                          <a:cs typeface="Tahoma" panose="020B0604030504040204" pitchFamily="34" charset="0"/>
                        </a:rPr>
                        <a:t>Every other week children will have the opportunity</a:t>
                      </a:r>
                      <a:r>
                        <a:rPr lang="en-GB" sz="1100" b="0" baseline="0" dirty="0" smtClean="0">
                          <a:solidFill>
                            <a:schemeClr val="tx1"/>
                          </a:solidFill>
                          <a:latin typeface="Tahoma" panose="020B0604030504040204" pitchFamily="34" charset="0"/>
                          <a:ea typeface="Tahoma" panose="020B0604030504040204" pitchFamily="34" charset="0"/>
                          <a:cs typeface="Tahoma" panose="020B0604030504040204" pitchFamily="34" charset="0"/>
                        </a:rPr>
                        <a:t> to explore the natural world around them in our woodland area. They will be asked to describe what they see, hear, and feel whilst outside. Children will also be given the opportunity to understand the effect of changing seasons on the natural world around them and be encouraged to observe the weather.</a:t>
                      </a:r>
                      <a:endParaRPr lang="en-GB" sz="1100" dirty="0" smtClean="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4"/>
                  </a:ext>
                </a:extLst>
              </a:tr>
              <a:tr h="741491">
                <a:tc vMerge="1">
                  <a:txBody>
                    <a:bodyPr/>
                    <a:lstStyle/>
                    <a:p>
                      <a:pPr algn="ctr"/>
                      <a:endParaRPr lang="en-GB" sz="1100" b="1"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l"/>
                      <a:endParaRPr lang="en-GB" sz="1100" b="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dirty="0" smtClean="0">
                          <a:solidFill>
                            <a:schemeClr val="tx1"/>
                          </a:solidFill>
                          <a:latin typeface="Tahoma" panose="020B0604030504040204" pitchFamily="34" charset="0"/>
                          <a:ea typeface="Tahoma" panose="020B0604030504040204" pitchFamily="34" charset="0"/>
                          <a:cs typeface="Tahoma" panose="020B0604030504040204" pitchFamily="34" charset="0"/>
                        </a:rPr>
                        <a:t>Look</a:t>
                      </a:r>
                      <a:r>
                        <a:rPr lang="en-GB" sz="1100" baseline="0" dirty="0" smtClean="0">
                          <a:solidFill>
                            <a:schemeClr val="tx1"/>
                          </a:solidFill>
                          <a:latin typeface="Tahoma" panose="020B0604030504040204" pitchFamily="34" charset="0"/>
                          <a:ea typeface="Tahoma" panose="020B0604030504040204" pitchFamily="34" charset="0"/>
                          <a:cs typeface="Tahoma" panose="020B0604030504040204" pitchFamily="34" charset="0"/>
                        </a:rPr>
                        <a:t> for signs of autumn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gridSpan="2">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dirty="0" smtClean="0">
                          <a:solidFill>
                            <a:schemeClr val="tx1"/>
                          </a:solidFill>
                          <a:latin typeface="Tahoma" panose="020B0604030504040204" pitchFamily="34" charset="0"/>
                          <a:ea typeface="Tahoma" panose="020B0604030504040204" pitchFamily="34" charset="0"/>
                          <a:cs typeface="Tahoma" panose="020B0604030504040204" pitchFamily="34" charset="0"/>
                        </a:rPr>
                        <a:t>Look for signs of winter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dirty="0" smtClean="0">
                          <a:solidFill>
                            <a:schemeClr val="tx1"/>
                          </a:solidFill>
                          <a:latin typeface="Tahoma" panose="020B0604030504040204" pitchFamily="34" charset="0"/>
                          <a:ea typeface="Tahoma" panose="020B0604030504040204" pitchFamily="34" charset="0"/>
                          <a:cs typeface="Tahoma" panose="020B0604030504040204" pitchFamily="34" charset="0"/>
                        </a:rPr>
                        <a:t>Hibernating</a:t>
                      </a:r>
                      <a:r>
                        <a:rPr lang="en-GB" sz="1100" baseline="0" dirty="0" smtClean="0">
                          <a:solidFill>
                            <a:schemeClr val="tx1"/>
                          </a:solidFill>
                          <a:latin typeface="Tahoma" panose="020B0604030504040204" pitchFamily="34" charset="0"/>
                          <a:ea typeface="Tahoma" panose="020B0604030504040204" pitchFamily="34" charset="0"/>
                          <a:cs typeface="Tahoma" panose="020B0604030504040204" pitchFamily="34" charset="0"/>
                        </a:rPr>
                        <a:t> animals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aseline="0" dirty="0" smtClean="0">
                          <a:solidFill>
                            <a:schemeClr val="tx1"/>
                          </a:solidFill>
                          <a:latin typeface="Tahoma" panose="020B0604030504040204" pitchFamily="34" charset="0"/>
                          <a:ea typeface="Tahoma" panose="020B0604030504040204" pitchFamily="34" charset="0"/>
                          <a:cs typeface="Tahoma" panose="020B0604030504040204" pitchFamily="34" charset="0"/>
                        </a:rPr>
                        <a:t>Observational drawing of a tree.</a:t>
                      </a:r>
                      <a:endParaRPr lang="en-GB" sz="1100" dirty="0" smtClean="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gridSpan="2">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dirty="0" smtClean="0">
                          <a:solidFill>
                            <a:schemeClr val="tx1"/>
                          </a:solidFill>
                          <a:latin typeface="Tahoma" panose="020B0604030504040204" pitchFamily="34" charset="0"/>
                          <a:ea typeface="Tahoma" panose="020B0604030504040204" pitchFamily="34" charset="0"/>
                          <a:cs typeface="Tahoma" panose="020B0604030504040204" pitchFamily="34" charset="0"/>
                        </a:rPr>
                        <a:t>Look for signs of spring</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aseline="0" dirty="0" smtClean="0">
                          <a:solidFill>
                            <a:schemeClr val="tx1"/>
                          </a:solidFill>
                          <a:latin typeface="Tahoma" panose="020B0604030504040204" pitchFamily="34" charset="0"/>
                          <a:ea typeface="Tahoma" panose="020B0604030504040204" pitchFamily="34" charset="0"/>
                          <a:cs typeface="Tahoma" panose="020B0604030504040204" pitchFamily="34" charset="0"/>
                        </a:rPr>
                        <a:t>Observational drawing of a tree.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aseline="0" dirty="0" smtClean="0">
                          <a:solidFill>
                            <a:schemeClr val="tx1"/>
                          </a:solidFill>
                          <a:latin typeface="Tahoma" panose="020B0604030504040204" pitchFamily="34" charset="0"/>
                          <a:ea typeface="Tahoma" panose="020B0604030504040204" pitchFamily="34" charset="0"/>
                          <a:cs typeface="Tahoma" panose="020B0604030504040204" pitchFamily="34" charset="0"/>
                        </a:rPr>
                        <a:t>Observational drawing of a tree.</a:t>
                      </a:r>
                      <a:endParaRPr lang="en-GB" sz="1100" dirty="0" smtClean="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dirty="0" smtClean="0">
                          <a:solidFill>
                            <a:schemeClr val="tx1"/>
                          </a:solidFill>
                          <a:latin typeface="Tahoma" panose="020B0604030504040204" pitchFamily="34" charset="0"/>
                          <a:ea typeface="Tahoma" panose="020B0604030504040204" pitchFamily="34" charset="0"/>
                          <a:cs typeface="Tahoma" panose="020B0604030504040204" pitchFamily="34" charset="0"/>
                        </a:rPr>
                        <a:t>Look for signs of summer.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aseline="0" dirty="0" smtClean="0">
                          <a:solidFill>
                            <a:schemeClr val="tx1"/>
                          </a:solidFill>
                          <a:latin typeface="Tahoma" panose="020B0604030504040204" pitchFamily="34" charset="0"/>
                          <a:ea typeface="Tahoma" panose="020B0604030504040204" pitchFamily="34" charset="0"/>
                          <a:cs typeface="Tahoma" panose="020B0604030504040204" pitchFamily="34" charset="0"/>
                        </a:rPr>
                        <a:t>Observational drawing of a tree.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Polytunnel</a:t>
                      </a:r>
                      <a:r>
                        <a:rPr lang="en-GB" sz="1100" dirty="0" smtClean="0">
                          <a:solidFill>
                            <a:schemeClr val="tx1"/>
                          </a:solidFill>
                          <a:latin typeface="Tahoma" panose="020B0604030504040204" pitchFamily="34" charset="0"/>
                          <a:ea typeface="Tahoma" panose="020B0604030504040204" pitchFamily="34" charset="0"/>
                          <a:cs typeface="Tahoma" panose="020B0604030504040204" pitchFamily="34" charset="0"/>
                        </a:rPr>
                        <a:t> – planting (identify parts of a plant – leaf, stem, root, bulb, seed, flower.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Minibeast</a:t>
                      </a:r>
                      <a:r>
                        <a:rPr lang="en-GB" sz="1100" dirty="0" smtClean="0">
                          <a:solidFill>
                            <a:schemeClr val="tx1"/>
                          </a:solidFill>
                          <a:latin typeface="Tahoma" panose="020B0604030504040204" pitchFamily="34" charset="0"/>
                          <a:ea typeface="Tahoma" panose="020B0604030504040204" pitchFamily="34" charset="0"/>
                          <a:cs typeface="Tahoma" panose="020B0604030504040204" pitchFamily="34" charset="0"/>
                        </a:rPr>
                        <a:t> hunt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3384763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196335" y="121806"/>
            <a:ext cx="5533206" cy="369332"/>
          </a:xfrm>
          <a:prstGeom prst="rect">
            <a:avLst/>
          </a:prstGeom>
          <a:noFill/>
        </p:spPr>
        <p:txBody>
          <a:bodyPr wrap="square" rtlCol="0">
            <a:spAutoFit/>
          </a:bodyPr>
          <a:lstStyle/>
          <a:p>
            <a:pPr algn="ctr"/>
            <a:r>
              <a:rPr lang="en-GB" dirty="0" smtClean="0">
                <a:latin typeface="Comic Sans MS" panose="030F0702030302020204" pitchFamily="66" charset="0"/>
              </a:rPr>
              <a:t>Reception: Long Term Planning – Specific Areas</a:t>
            </a:r>
            <a:endParaRPr lang="en-GB" dirty="0">
              <a:latin typeface="Comic Sans MS" panose="030F0702030302020204" pitchFamily="66" charset="0"/>
            </a:endParaRPr>
          </a:p>
        </p:txBody>
      </p:sp>
      <p:graphicFrame>
        <p:nvGraphicFramePr>
          <p:cNvPr id="5" name="Table 4"/>
          <p:cNvGraphicFramePr>
            <a:graphicFrameLocks noGrp="1"/>
          </p:cNvGraphicFramePr>
          <p:nvPr>
            <p:extLst>
              <p:ext uri="{D42A27DB-BD31-4B8C-83A1-F6EECF244321}">
                <p14:modId xmlns:p14="http://schemas.microsoft.com/office/powerpoint/2010/main" val="1094156553"/>
              </p:ext>
            </p:extLst>
          </p:nvPr>
        </p:nvGraphicFramePr>
        <p:xfrm>
          <a:off x="251791" y="497151"/>
          <a:ext cx="9521087" cy="6205136"/>
        </p:xfrm>
        <a:graphic>
          <a:graphicData uri="http://schemas.openxmlformats.org/drawingml/2006/table">
            <a:tbl>
              <a:tblPr firstRow="1" bandRow="1">
                <a:tableStyleId>{5C22544A-7EE6-4342-B048-85BDC9FD1C3A}</a:tableStyleId>
              </a:tblPr>
              <a:tblGrid>
                <a:gridCol w="1272209">
                  <a:extLst>
                    <a:ext uri="{9D8B030D-6E8A-4147-A177-3AD203B41FA5}">
                      <a16:colId xmlns:a16="http://schemas.microsoft.com/office/drawing/2014/main" val="20000"/>
                    </a:ext>
                  </a:extLst>
                </a:gridCol>
                <a:gridCol w="1170562">
                  <a:extLst>
                    <a:ext uri="{9D8B030D-6E8A-4147-A177-3AD203B41FA5}">
                      <a16:colId xmlns:a16="http://schemas.microsoft.com/office/drawing/2014/main" val="20001"/>
                    </a:ext>
                  </a:extLst>
                </a:gridCol>
                <a:gridCol w="1292126">
                  <a:extLst>
                    <a:ext uri="{9D8B030D-6E8A-4147-A177-3AD203B41FA5}">
                      <a16:colId xmlns:a16="http://schemas.microsoft.com/office/drawing/2014/main" val="20002"/>
                    </a:ext>
                  </a:extLst>
                </a:gridCol>
                <a:gridCol w="1157238">
                  <a:extLst>
                    <a:ext uri="{9D8B030D-6E8A-4147-A177-3AD203B41FA5}">
                      <a16:colId xmlns:a16="http://schemas.microsoft.com/office/drawing/2014/main" val="20003"/>
                    </a:ext>
                  </a:extLst>
                </a:gridCol>
                <a:gridCol w="1157238">
                  <a:extLst>
                    <a:ext uri="{9D8B030D-6E8A-4147-A177-3AD203B41FA5}">
                      <a16:colId xmlns:a16="http://schemas.microsoft.com/office/drawing/2014/main" val="20004"/>
                    </a:ext>
                  </a:extLst>
                </a:gridCol>
                <a:gridCol w="1157238">
                  <a:extLst>
                    <a:ext uri="{9D8B030D-6E8A-4147-A177-3AD203B41FA5}">
                      <a16:colId xmlns:a16="http://schemas.microsoft.com/office/drawing/2014/main" val="20005"/>
                    </a:ext>
                  </a:extLst>
                </a:gridCol>
                <a:gridCol w="1157238">
                  <a:extLst>
                    <a:ext uri="{9D8B030D-6E8A-4147-A177-3AD203B41FA5}">
                      <a16:colId xmlns:a16="http://schemas.microsoft.com/office/drawing/2014/main" val="20006"/>
                    </a:ext>
                  </a:extLst>
                </a:gridCol>
                <a:gridCol w="1157238">
                  <a:extLst>
                    <a:ext uri="{9D8B030D-6E8A-4147-A177-3AD203B41FA5}">
                      <a16:colId xmlns:a16="http://schemas.microsoft.com/office/drawing/2014/main" val="20007"/>
                    </a:ext>
                  </a:extLst>
                </a:gridCol>
              </a:tblGrid>
              <a:tr h="224405">
                <a:tc gridSpan="2">
                  <a:txBody>
                    <a:bodyPr/>
                    <a:lstStyle/>
                    <a:p>
                      <a:endParaRPr lang="en-GB" sz="11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sz="1400"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100" dirty="0" smtClean="0">
                          <a:solidFill>
                            <a:schemeClr val="tx1"/>
                          </a:solidFill>
                          <a:latin typeface="Tahoma" panose="020B0604030504040204" pitchFamily="34" charset="0"/>
                          <a:ea typeface="Tahoma" panose="020B0604030504040204" pitchFamily="34" charset="0"/>
                          <a:cs typeface="Tahoma" panose="020B0604030504040204" pitchFamily="34" charset="0"/>
                        </a:rPr>
                        <a:t>Autumn 1</a:t>
                      </a:r>
                      <a:endParaRPr lang="en-GB" sz="11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100" dirty="0" smtClean="0">
                          <a:solidFill>
                            <a:schemeClr val="tx1"/>
                          </a:solidFill>
                          <a:latin typeface="Tahoma" panose="020B0604030504040204" pitchFamily="34" charset="0"/>
                          <a:ea typeface="Tahoma" panose="020B0604030504040204" pitchFamily="34" charset="0"/>
                          <a:cs typeface="Tahoma" panose="020B0604030504040204" pitchFamily="34" charset="0"/>
                        </a:rPr>
                        <a:t>Autumn 2</a:t>
                      </a:r>
                      <a:endParaRPr lang="en-GB" sz="11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100" dirty="0" smtClean="0">
                          <a:solidFill>
                            <a:schemeClr val="tx1"/>
                          </a:solidFill>
                          <a:latin typeface="Tahoma" panose="020B0604030504040204" pitchFamily="34" charset="0"/>
                          <a:ea typeface="Tahoma" panose="020B0604030504040204" pitchFamily="34" charset="0"/>
                          <a:cs typeface="Tahoma" panose="020B0604030504040204" pitchFamily="34" charset="0"/>
                        </a:rPr>
                        <a:t>Spring 1</a:t>
                      </a:r>
                      <a:endParaRPr lang="en-GB" sz="11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100" dirty="0" smtClean="0">
                          <a:solidFill>
                            <a:schemeClr val="tx1"/>
                          </a:solidFill>
                          <a:latin typeface="Tahoma" panose="020B0604030504040204" pitchFamily="34" charset="0"/>
                          <a:ea typeface="Tahoma" panose="020B0604030504040204" pitchFamily="34" charset="0"/>
                          <a:cs typeface="Tahoma" panose="020B0604030504040204" pitchFamily="34" charset="0"/>
                        </a:rPr>
                        <a:t>Spring 2</a:t>
                      </a:r>
                      <a:endParaRPr lang="en-GB" sz="11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100" dirty="0" smtClean="0">
                          <a:solidFill>
                            <a:schemeClr val="tx1"/>
                          </a:solidFill>
                          <a:latin typeface="Tahoma" panose="020B0604030504040204" pitchFamily="34" charset="0"/>
                          <a:ea typeface="Tahoma" panose="020B0604030504040204" pitchFamily="34" charset="0"/>
                          <a:cs typeface="Tahoma" panose="020B0604030504040204" pitchFamily="34" charset="0"/>
                        </a:rPr>
                        <a:t>Summer 1</a:t>
                      </a:r>
                      <a:endParaRPr lang="en-GB" sz="11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100" dirty="0" smtClean="0">
                          <a:solidFill>
                            <a:schemeClr val="tx1"/>
                          </a:solidFill>
                          <a:latin typeface="Tahoma" panose="020B0604030504040204" pitchFamily="34" charset="0"/>
                          <a:ea typeface="Tahoma" panose="020B0604030504040204" pitchFamily="34" charset="0"/>
                          <a:cs typeface="Tahoma" panose="020B0604030504040204" pitchFamily="34" charset="0"/>
                        </a:rPr>
                        <a:t>Summer 2</a:t>
                      </a:r>
                      <a:endParaRPr lang="en-GB" sz="11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1907456">
                <a:tc rowSpan="3">
                  <a:txBody>
                    <a:bodyPr/>
                    <a:lstStyle/>
                    <a:p>
                      <a:pPr algn="ctr"/>
                      <a:r>
                        <a:rPr lang="en-GB" sz="1100" b="1" dirty="0" smtClean="0">
                          <a:solidFill>
                            <a:schemeClr val="tx1"/>
                          </a:solidFill>
                          <a:latin typeface="Tahoma" panose="020B0604030504040204" pitchFamily="34" charset="0"/>
                          <a:ea typeface="Tahoma" panose="020B0604030504040204" pitchFamily="34" charset="0"/>
                          <a:cs typeface="Tahoma" panose="020B0604030504040204" pitchFamily="34" charset="0"/>
                        </a:rPr>
                        <a:t>Expressive</a:t>
                      </a:r>
                      <a:r>
                        <a:rPr lang="en-GB" sz="1100" b="1" baseline="0" dirty="0" smtClean="0">
                          <a:solidFill>
                            <a:schemeClr val="tx1"/>
                          </a:solidFill>
                          <a:latin typeface="Tahoma" panose="020B0604030504040204" pitchFamily="34" charset="0"/>
                          <a:ea typeface="Tahoma" panose="020B0604030504040204" pitchFamily="34" charset="0"/>
                          <a:cs typeface="Tahoma" panose="020B0604030504040204" pitchFamily="34" charset="0"/>
                        </a:rPr>
                        <a:t> Arts and Design</a:t>
                      </a:r>
                      <a:endParaRPr lang="en-GB" sz="1100" b="1" dirty="0" smtClean="0">
                        <a:solidFill>
                          <a:schemeClr val="tx1"/>
                        </a:solidFill>
                        <a:latin typeface="Tahoma" panose="020B0604030504040204" pitchFamily="34" charset="0"/>
                        <a:ea typeface="Tahoma" panose="020B0604030504040204" pitchFamily="34" charset="0"/>
                        <a:cs typeface="Tahoma" panose="020B0604030504040204" pitchFamily="34" charset="0"/>
                      </a:endParaRPr>
                    </a:p>
                    <a:p>
                      <a:pPr algn="ctr"/>
                      <a:endParaRPr lang="en-GB" sz="1100" b="1" dirty="0" smtClean="0">
                        <a:solidFill>
                          <a:schemeClr val="tx1"/>
                        </a:solidFill>
                        <a:latin typeface="Tahoma" panose="020B0604030504040204" pitchFamily="34" charset="0"/>
                        <a:ea typeface="Tahoma" panose="020B0604030504040204" pitchFamily="34" charset="0"/>
                        <a:cs typeface="Tahoma" panose="020B0604030504040204" pitchFamily="34" charset="0"/>
                      </a:endParaRPr>
                    </a:p>
                    <a:p>
                      <a:pPr algn="ctr"/>
                      <a:endParaRPr lang="en-GB" sz="1100" b="1" dirty="0" smtClean="0">
                        <a:solidFill>
                          <a:schemeClr val="tx1"/>
                        </a:solidFill>
                        <a:latin typeface="Tahoma" panose="020B0604030504040204" pitchFamily="34" charset="0"/>
                        <a:ea typeface="Tahoma" panose="020B0604030504040204" pitchFamily="34" charset="0"/>
                        <a:cs typeface="Tahoma" panose="020B0604030504040204" pitchFamily="34" charset="0"/>
                      </a:endParaRPr>
                    </a:p>
                    <a:p>
                      <a:pPr algn="ctr"/>
                      <a:endParaRPr lang="en-GB" sz="1100" b="1"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GB" sz="1100" b="1" dirty="0" smtClean="0">
                          <a:solidFill>
                            <a:schemeClr val="tx1"/>
                          </a:solidFill>
                          <a:latin typeface="Tahoma" panose="020B0604030504040204" pitchFamily="34" charset="0"/>
                          <a:ea typeface="Tahoma" panose="020B0604030504040204" pitchFamily="34" charset="0"/>
                          <a:cs typeface="Tahoma" panose="020B0604030504040204" pitchFamily="34" charset="0"/>
                        </a:rPr>
                        <a:t>Creating with Materials</a:t>
                      </a:r>
                      <a:endParaRPr lang="en-GB" sz="1100" b="1"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0" i="0" u="none" strike="noStrike" baseline="0" dirty="0" smtClean="0">
                          <a:solidFill>
                            <a:schemeClr val="tx1"/>
                          </a:solidFill>
                          <a:latin typeface="Tahoma" panose="020B0604030504040204" pitchFamily="34" charset="0"/>
                          <a:ea typeface="Tahoma" panose="020B0604030504040204" pitchFamily="34" charset="0"/>
                          <a:cs typeface="Tahoma" panose="020B0604030504040204" pitchFamily="34" charset="0"/>
                        </a:rPr>
                        <a:t>Explore, use and refine a variety of artistic effects to express their ideas and feelings.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100" b="0" i="0" u="none" strike="noStrike" baseline="0" dirty="0" smtClean="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100" b="0" i="0" u="none" strike="noStrike" baseline="0" dirty="0" smtClean="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buFont typeface="Arial" panose="020B0604020202020204" pitchFamily="34" charset="0"/>
                        <a:buNone/>
                      </a:pPr>
                      <a:endParaRPr lang="en-GB" sz="1100" b="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buFont typeface="Arial" panose="020B0604020202020204" pitchFamily="34" charset="0"/>
                        <a:buNone/>
                      </a:pPr>
                      <a:r>
                        <a:rPr lang="en-GB" sz="1100" b="0" dirty="0" smtClean="0">
                          <a:solidFill>
                            <a:schemeClr val="tx1"/>
                          </a:solidFill>
                          <a:latin typeface="Tahoma" panose="020B0604030504040204" pitchFamily="34" charset="0"/>
                          <a:ea typeface="Tahoma" panose="020B0604030504040204" pitchFamily="34" charset="0"/>
                          <a:cs typeface="Tahoma" panose="020B0604030504040204" pitchFamily="34" charset="0"/>
                        </a:rPr>
                        <a:t>Create collaboratively, sharing ideas, resources and skills.</a:t>
                      </a:r>
                      <a:endParaRPr lang="en-GB" sz="1100" b="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100" b="0" dirty="0" smtClean="0">
                          <a:solidFill>
                            <a:schemeClr val="tx1"/>
                          </a:solidFill>
                          <a:latin typeface="Tahoma" panose="020B0604030504040204" pitchFamily="34" charset="0"/>
                          <a:ea typeface="Tahoma" panose="020B0604030504040204" pitchFamily="34" charset="0"/>
                          <a:cs typeface="Tahoma" panose="020B0604030504040204" pitchFamily="34" charset="0"/>
                        </a:rPr>
                        <a:t>Return to and</a:t>
                      </a:r>
                      <a:r>
                        <a:rPr lang="en-GB" sz="1100" b="0" baseline="0" dirty="0" smtClean="0">
                          <a:solidFill>
                            <a:schemeClr val="tx1"/>
                          </a:solidFill>
                          <a:latin typeface="Tahoma" panose="020B0604030504040204" pitchFamily="34" charset="0"/>
                          <a:ea typeface="Tahoma" panose="020B0604030504040204" pitchFamily="34" charset="0"/>
                          <a:cs typeface="Tahoma" panose="020B0604030504040204" pitchFamily="34" charset="0"/>
                        </a:rPr>
                        <a:t> build on the previous learning, refining ideas and developing their ability to represent them.</a:t>
                      </a:r>
                      <a:endParaRPr lang="en-GB" sz="1100" b="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100" b="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69609">
                <a:tc vMerge="1">
                  <a:txBody>
                    <a:bodyPr/>
                    <a:lstStyle/>
                    <a:p>
                      <a:endParaRPr lang="en-GB"/>
                    </a:p>
                  </a:txBody>
                  <a:tcPr/>
                </a:tc>
                <a:tc>
                  <a:txBody>
                    <a:bodyPr/>
                    <a:lstStyle/>
                    <a:p>
                      <a:pPr algn="l"/>
                      <a:r>
                        <a:rPr lang="en-GB" sz="1100" b="1"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Charanga</a:t>
                      </a:r>
                      <a:endParaRPr lang="en-GB" sz="1100" b="1" dirty="0" smtClean="0">
                        <a:solidFill>
                          <a:schemeClr val="tx1"/>
                        </a:solidFill>
                        <a:latin typeface="Tahoma" panose="020B0604030504040204" pitchFamily="34" charset="0"/>
                        <a:ea typeface="Tahoma" panose="020B0604030504040204" pitchFamily="34" charset="0"/>
                        <a:cs typeface="Tahoma" panose="020B0604030504040204" pitchFamily="34" charset="0"/>
                      </a:endParaRPr>
                    </a:p>
                    <a:p>
                      <a:pPr algn="l"/>
                      <a:r>
                        <a:rPr lang="en-GB" sz="1100" b="1" dirty="0" smtClean="0">
                          <a:solidFill>
                            <a:schemeClr val="tx1"/>
                          </a:solidFill>
                          <a:latin typeface="Tahoma" panose="020B0604030504040204" pitchFamily="34" charset="0"/>
                          <a:ea typeface="Tahoma" panose="020B0604030504040204" pitchFamily="34" charset="0"/>
                          <a:cs typeface="Tahoma" panose="020B0604030504040204" pitchFamily="34" charset="0"/>
                        </a:rPr>
                        <a:t>Music</a:t>
                      </a:r>
                      <a:endParaRPr lang="en-GB" sz="1100" b="1"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u="sng" dirty="0" smtClean="0">
                          <a:solidFill>
                            <a:schemeClr val="tx1"/>
                          </a:solidFill>
                          <a:latin typeface="Tahoma" panose="020B0604030504040204" pitchFamily="34" charset="0"/>
                          <a:ea typeface="Tahoma" panose="020B0604030504040204" pitchFamily="34" charset="0"/>
                          <a:cs typeface="Tahoma" panose="020B0604030504040204" pitchFamily="34" charset="0"/>
                        </a:rPr>
                        <a:t>Everyone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u="none" dirty="0" smtClean="0">
                          <a:solidFill>
                            <a:schemeClr val="tx1"/>
                          </a:solidFill>
                          <a:latin typeface="Tahoma" panose="020B0604030504040204" pitchFamily="34" charset="0"/>
                          <a:ea typeface="Tahoma" panose="020B0604030504040204" pitchFamily="34" charset="0"/>
                          <a:cs typeface="Tahoma" panose="020B0604030504040204" pitchFamily="34" charset="0"/>
                        </a:rPr>
                        <a:t>Listen</a:t>
                      </a:r>
                      <a:r>
                        <a:rPr lang="en-GB" sz="1100" b="0" u="none" baseline="0" dirty="0" smtClean="0">
                          <a:solidFill>
                            <a:schemeClr val="tx1"/>
                          </a:solidFill>
                          <a:latin typeface="Tahoma" panose="020B0604030504040204" pitchFamily="34" charset="0"/>
                          <a:ea typeface="Tahoma" panose="020B0604030504040204" pitchFamily="34" charset="0"/>
                          <a:cs typeface="Tahoma" panose="020B0604030504040204" pitchFamily="34" charset="0"/>
                        </a:rPr>
                        <a:t> attentively, move to and talk about music, expressing their feelings and responses.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u="none" baseline="0" dirty="0" smtClean="0">
                          <a:solidFill>
                            <a:schemeClr val="tx1"/>
                          </a:solidFill>
                          <a:latin typeface="Tahoma" panose="020B0604030504040204" pitchFamily="34" charset="0"/>
                          <a:ea typeface="Tahoma" panose="020B0604030504040204" pitchFamily="34" charset="0"/>
                          <a:cs typeface="Tahoma" panose="020B0604030504040204" pitchFamily="34" charset="0"/>
                        </a:rPr>
                        <a:t>Sing in a group or on their own, increasingly matching the pitch and following the melody.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u="none" baseline="0" dirty="0" smtClean="0">
                          <a:solidFill>
                            <a:schemeClr val="tx1"/>
                          </a:solidFill>
                          <a:latin typeface="Tahoma" panose="020B0604030504040204" pitchFamily="34" charset="0"/>
                          <a:ea typeface="Tahoma" panose="020B0604030504040204" pitchFamily="34" charset="0"/>
                          <a:cs typeface="Tahoma" panose="020B0604030504040204" pitchFamily="34" charset="0"/>
                        </a:rPr>
                        <a:t>Explore and engage in music making and dance, performing solo or in groups.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indent="0" algn="ctr">
                        <a:buFont typeface="Arial" panose="020B0604020202020204" pitchFamily="34" charset="0"/>
                        <a:buNone/>
                      </a:pPr>
                      <a:endParaRPr lang="en-GB" sz="1100" b="1" u="sng"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1" u="sng" dirty="0" smtClean="0">
                          <a:solidFill>
                            <a:schemeClr val="tx1"/>
                          </a:solidFill>
                          <a:latin typeface="Tahoma" panose="020B0604030504040204" pitchFamily="34" charset="0"/>
                          <a:ea typeface="Tahoma" panose="020B0604030504040204" pitchFamily="34" charset="0"/>
                          <a:cs typeface="Tahoma" panose="020B0604030504040204" pitchFamily="34" charset="0"/>
                        </a:rPr>
                        <a:t>Our World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u="none" dirty="0" smtClean="0">
                          <a:solidFill>
                            <a:schemeClr val="tx1"/>
                          </a:solidFill>
                          <a:latin typeface="Tahoma" panose="020B0604030504040204" pitchFamily="34" charset="0"/>
                          <a:ea typeface="Tahoma" panose="020B0604030504040204" pitchFamily="34" charset="0"/>
                          <a:cs typeface="Tahoma" panose="020B0604030504040204" pitchFamily="34" charset="0"/>
                        </a:rPr>
                        <a:t>Listen</a:t>
                      </a:r>
                      <a:r>
                        <a:rPr lang="en-GB" sz="1100" b="0" u="none" baseline="0" dirty="0" smtClean="0">
                          <a:solidFill>
                            <a:schemeClr val="tx1"/>
                          </a:solidFill>
                          <a:latin typeface="Tahoma" panose="020B0604030504040204" pitchFamily="34" charset="0"/>
                          <a:ea typeface="Tahoma" panose="020B0604030504040204" pitchFamily="34" charset="0"/>
                          <a:cs typeface="Tahoma" panose="020B0604030504040204" pitchFamily="34" charset="0"/>
                        </a:rPr>
                        <a:t> attentively, move to and talk about music, expressing their feelings and responses.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u="none" baseline="0" dirty="0" smtClean="0">
                          <a:solidFill>
                            <a:schemeClr val="tx1"/>
                          </a:solidFill>
                          <a:latin typeface="Tahoma" panose="020B0604030504040204" pitchFamily="34" charset="0"/>
                          <a:ea typeface="Tahoma" panose="020B0604030504040204" pitchFamily="34" charset="0"/>
                          <a:cs typeface="Tahoma" panose="020B0604030504040204" pitchFamily="34" charset="0"/>
                        </a:rPr>
                        <a:t>Sing in a group or on their own, increasingly matching the pitch and following the melody.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u="none" baseline="0" dirty="0" smtClean="0">
                          <a:solidFill>
                            <a:schemeClr val="tx1"/>
                          </a:solidFill>
                          <a:latin typeface="Tahoma" panose="020B0604030504040204" pitchFamily="34" charset="0"/>
                          <a:ea typeface="Tahoma" panose="020B0604030504040204" pitchFamily="34" charset="0"/>
                          <a:cs typeface="Tahoma" panose="020B0604030504040204" pitchFamily="34" charset="0"/>
                        </a:rPr>
                        <a:t>Explore and engage in music making and dance, performing solo or in groups.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100" b="1" u="sng" dirty="0" smtClean="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1" u="sng" dirty="0" smtClean="0">
                          <a:solidFill>
                            <a:schemeClr val="tx1"/>
                          </a:solidFill>
                          <a:latin typeface="Tahoma" panose="020B0604030504040204" pitchFamily="34" charset="0"/>
                          <a:ea typeface="Tahoma" panose="020B0604030504040204" pitchFamily="34" charset="0"/>
                          <a:cs typeface="Tahoma" panose="020B0604030504040204" pitchFamily="34" charset="0"/>
                        </a:rPr>
                        <a:t>Big Bear Funk</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u="none" dirty="0" smtClean="0">
                          <a:solidFill>
                            <a:schemeClr val="tx1"/>
                          </a:solidFill>
                          <a:latin typeface="Tahoma" panose="020B0604030504040204" pitchFamily="34" charset="0"/>
                          <a:ea typeface="Tahoma" panose="020B0604030504040204" pitchFamily="34" charset="0"/>
                          <a:cs typeface="Tahoma" panose="020B0604030504040204" pitchFamily="34" charset="0"/>
                        </a:rPr>
                        <a:t>Listen</a:t>
                      </a:r>
                      <a:r>
                        <a:rPr lang="en-GB" sz="1100" b="0" u="none" baseline="0" dirty="0" smtClean="0">
                          <a:solidFill>
                            <a:schemeClr val="tx1"/>
                          </a:solidFill>
                          <a:latin typeface="Tahoma" panose="020B0604030504040204" pitchFamily="34" charset="0"/>
                          <a:ea typeface="Tahoma" panose="020B0604030504040204" pitchFamily="34" charset="0"/>
                          <a:cs typeface="Tahoma" panose="020B0604030504040204" pitchFamily="34" charset="0"/>
                        </a:rPr>
                        <a:t> attentively, move to and talk about music, expressing their feelings and responses.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u="none" baseline="0" dirty="0" smtClean="0">
                          <a:solidFill>
                            <a:schemeClr val="tx1"/>
                          </a:solidFill>
                          <a:latin typeface="Tahoma" panose="020B0604030504040204" pitchFamily="34" charset="0"/>
                          <a:ea typeface="Tahoma" panose="020B0604030504040204" pitchFamily="34" charset="0"/>
                          <a:cs typeface="Tahoma" panose="020B0604030504040204" pitchFamily="34" charset="0"/>
                        </a:rPr>
                        <a:t>Sing in a group or on their own, increasingly matching the pitch and following the melody.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u="none" baseline="0" dirty="0" smtClean="0">
                          <a:solidFill>
                            <a:schemeClr val="tx1"/>
                          </a:solidFill>
                          <a:latin typeface="Tahoma" panose="020B0604030504040204" pitchFamily="34" charset="0"/>
                          <a:ea typeface="Tahoma" panose="020B0604030504040204" pitchFamily="34" charset="0"/>
                          <a:cs typeface="Tahoma" panose="020B0604030504040204" pitchFamily="34" charset="0"/>
                        </a:rPr>
                        <a:t>Explore and engage in music making and dance, performing solo or in groups.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indent="0" algn="ctr">
                        <a:buFont typeface="Arial" panose="020B0604020202020204" pitchFamily="34" charset="0"/>
                        <a:buNone/>
                      </a:pPr>
                      <a:endParaRPr lang="en-GB" sz="1100" b="1" u="sng"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2112049">
                <a:tc vMerge="1">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dirty="0" smtClean="0">
                          <a:solidFill>
                            <a:schemeClr val="tx1"/>
                          </a:solidFill>
                          <a:latin typeface="Tahoma" panose="020B0604030504040204" pitchFamily="34" charset="0"/>
                          <a:ea typeface="Tahoma" panose="020B0604030504040204" pitchFamily="34" charset="0"/>
                          <a:cs typeface="Tahoma" panose="020B0604030504040204" pitchFamily="34" charset="0"/>
                        </a:rPr>
                        <a:t>Being Imaginative and Expressive</a:t>
                      </a:r>
                    </a:p>
                    <a:p>
                      <a:pPr algn="l"/>
                      <a:endParaRPr lang="en-GB" sz="1100" b="1"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buFont typeface="Arial" panose="020B0604020202020204" pitchFamily="34" charset="0"/>
                        <a:buChar char="•"/>
                      </a:pPr>
                      <a:r>
                        <a:rPr lang="en-GB" sz="1100" dirty="0" smtClean="0">
                          <a:solidFill>
                            <a:schemeClr val="tx1"/>
                          </a:solidFill>
                          <a:latin typeface="Tahoma" panose="020B0604030504040204" pitchFamily="34" charset="0"/>
                          <a:ea typeface="Tahoma" panose="020B0604030504040204" pitchFamily="34" charset="0"/>
                          <a:cs typeface="Tahoma" panose="020B0604030504040204" pitchFamily="34" charset="0"/>
                        </a:rPr>
                        <a:t>Develop storylines in their pretend play.</a:t>
                      </a:r>
                    </a:p>
                    <a:p>
                      <a:endParaRPr lang="en-GB" sz="1100" dirty="0" smtClean="0">
                        <a:solidFill>
                          <a:schemeClr val="tx1"/>
                        </a:solidFill>
                        <a:latin typeface="Tahoma" panose="020B0604030504040204" pitchFamily="34" charset="0"/>
                        <a:ea typeface="Tahoma" panose="020B0604030504040204" pitchFamily="34" charset="0"/>
                        <a:cs typeface="Tahoma" panose="020B0604030504040204" pitchFamily="34" charset="0"/>
                      </a:endParaRPr>
                    </a:p>
                    <a:p>
                      <a:endParaRPr lang="en-GB" sz="1100" dirty="0" smtClean="0">
                        <a:solidFill>
                          <a:schemeClr val="tx1"/>
                        </a:solidFill>
                        <a:latin typeface="Tahoma" panose="020B0604030504040204" pitchFamily="34" charset="0"/>
                        <a:ea typeface="Tahoma" panose="020B0604030504040204" pitchFamily="34" charset="0"/>
                        <a:cs typeface="Tahoma" panose="020B0604030504040204" pitchFamily="34" charset="0"/>
                      </a:endParaRPr>
                    </a:p>
                    <a:p>
                      <a:endParaRPr lang="en-GB" sz="1100" dirty="0" smtClean="0">
                        <a:solidFill>
                          <a:schemeClr val="tx1"/>
                        </a:solidFill>
                        <a:latin typeface="Tahoma" panose="020B0604030504040204" pitchFamily="34" charset="0"/>
                        <a:ea typeface="Tahoma" panose="020B0604030504040204" pitchFamily="34" charset="0"/>
                        <a:cs typeface="Tahoma" panose="020B0604030504040204" pitchFamily="34" charset="0"/>
                      </a:endParaRPr>
                    </a:p>
                    <a:p>
                      <a:endParaRPr lang="en-GB" sz="11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dirty="0" smtClean="0">
                          <a:solidFill>
                            <a:schemeClr val="tx1"/>
                          </a:solidFill>
                          <a:latin typeface="Tahoma" panose="020B0604030504040204" pitchFamily="34" charset="0"/>
                          <a:ea typeface="Tahoma" panose="020B0604030504040204" pitchFamily="34" charset="0"/>
                          <a:cs typeface="Tahoma" panose="020B0604030504040204" pitchFamily="34" charset="0"/>
                        </a:rPr>
                        <a:t>Develop storylines in their pretend play.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i="0" u="none" strike="noStrike" baseline="0" dirty="0" smtClean="0">
                          <a:solidFill>
                            <a:schemeClr val="tx1"/>
                          </a:solidFill>
                          <a:latin typeface="Tahoma" panose="020B0604030504040204" pitchFamily="34" charset="0"/>
                          <a:ea typeface="Tahoma" panose="020B0604030504040204" pitchFamily="34" charset="0"/>
                          <a:cs typeface="Tahoma" panose="020B0604030504040204" pitchFamily="34" charset="0"/>
                        </a:rPr>
                        <a:t>Watch and talk about dance and performance art, expressing their feelings and responses.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92075" marR="0" lvl="0" indent="-920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dirty="0" smtClean="0">
                          <a:solidFill>
                            <a:schemeClr val="tx1"/>
                          </a:solidFill>
                          <a:latin typeface="Tahoma" panose="020B0604030504040204" pitchFamily="34" charset="0"/>
                          <a:ea typeface="Tahoma" panose="020B0604030504040204" pitchFamily="34" charset="0"/>
                          <a:cs typeface="Tahoma" panose="020B0604030504040204" pitchFamily="34" charset="0"/>
                        </a:rPr>
                        <a:t>Develop storylines in their pretend play.</a:t>
                      </a:r>
                      <a:endParaRPr lang="en-GB" sz="1100" dirty="0">
                        <a:solidFill>
                          <a:schemeClr val="tx1"/>
                        </a:solidFill>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1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92075" marR="0" lvl="0" indent="-920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dirty="0" smtClean="0">
                          <a:solidFill>
                            <a:schemeClr val="tx1"/>
                          </a:solidFill>
                          <a:latin typeface="Tahoma" panose="020B0604030504040204" pitchFamily="34" charset="0"/>
                          <a:ea typeface="Tahoma" panose="020B0604030504040204" pitchFamily="34" charset="0"/>
                          <a:cs typeface="Tahoma" panose="020B0604030504040204" pitchFamily="34" charset="0"/>
                        </a:rPr>
                        <a:t>Develop storylines in their pretend play.</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100" dirty="0" smtClean="0">
                        <a:solidFill>
                          <a:schemeClr val="tx1"/>
                        </a:solidFill>
                        <a:latin typeface="Tahoma" panose="020B0604030504040204" pitchFamily="34" charset="0"/>
                        <a:ea typeface="Tahoma" panose="020B0604030504040204" pitchFamily="34" charset="0"/>
                        <a:cs typeface="Tahoma" panose="020B0604030504040204" pitchFamily="34" charset="0"/>
                      </a:endParaRPr>
                    </a:p>
                    <a:p>
                      <a:pPr marL="0" indent="0">
                        <a:buFont typeface="Arial" panose="020B0604020202020204" pitchFamily="34" charset="0"/>
                        <a:buNone/>
                      </a:pPr>
                      <a:endParaRPr lang="en-GB" sz="11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92075" marR="0" lvl="0" indent="-920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dirty="0" smtClean="0">
                          <a:solidFill>
                            <a:schemeClr val="tx1"/>
                          </a:solidFill>
                          <a:latin typeface="Tahoma" panose="020B0604030504040204" pitchFamily="34" charset="0"/>
                          <a:ea typeface="Tahoma" panose="020B0604030504040204" pitchFamily="34" charset="0"/>
                          <a:cs typeface="Tahoma" panose="020B0604030504040204" pitchFamily="34" charset="0"/>
                        </a:rPr>
                        <a:t>Develop storylines in their pretend play.</a:t>
                      </a:r>
                    </a:p>
                    <a:p>
                      <a:pPr marL="92075" indent="-92075">
                        <a:buFont typeface="Arial" panose="020B0604020202020204" pitchFamily="34" charset="0"/>
                        <a:buChar char="•"/>
                      </a:pPr>
                      <a:endParaRPr lang="en-GB" sz="1100" dirty="0" smtClean="0">
                        <a:solidFill>
                          <a:schemeClr val="tx1"/>
                        </a:solidFill>
                        <a:latin typeface="Tahoma" panose="020B0604030504040204" pitchFamily="34" charset="0"/>
                        <a:ea typeface="Tahoma" panose="020B0604030504040204" pitchFamily="34" charset="0"/>
                        <a:cs typeface="Tahoma" panose="020B0604030504040204" pitchFamily="34" charset="0"/>
                      </a:endParaRPr>
                    </a:p>
                    <a:p>
                      <a:pPr marL="0" indent="0">
                        <a:buFont typeface="Arial" panose="020B0604020202020204" pitchFamily="34" charset="0"/>
                        <a:buNone/>
                      </a:pPr>
                      <a:endParaRPr lang="en-GB" sz="11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92075" marR="0" lvl="0" indent="-920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dirty="0" smtClean="0">
                          <a:solidFill>
                            <a:schemeClr val="tx1"/>
                          </a:solidFill>
                          <a:latin typeface="Tahoma" panose="020B0604030504040204" pitchFamily="34" charset="0"/>
                          <a:ea typeface="Tahoma" panose="020B0604030504040204" pitchFamily="34" charset="0"/>
                          <a:cs typeface="Tahoma" panose="020B0604030504040204" pitchFamily="34" charset="0"/>
                        </a:rPr>
                        <a:t>Develop storylines in their pretend play.</a:t>
                      </a:r>
                    </a:p>
                    <a:p>
                      <a:pPr marL="171450" indent="-171450">
                        <a:buFont typeface="Arial" panose="020B0604020202020204" pitchFamily="34" charset="0"/>
                        <a:buChar char="•"/>
                      </a:pPr>
                      <a:endParaRPr lang="en-GB" sz="11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92004167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31831</TotalTime>
  <Words>1234</Words>
  <Application>Microsoft Office PowerPoint</Application>
  <PresentationFormat>A4 Paper (210x297 mm)</PresentationFormat>
  <Paragraphs>244</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Calibri Light</vt:lpstr>
      <vt:lpstr>Comic Sans MS</vt:lpstr>
      <vt:lpstr>Tahoma</vt:lpstr>
      <vt:lpstr>Office Theme</vt:lpstr>
      <vt:lpstr>PowerPoint Presentation</vt:lpstr>
      <vt:lpstr>PowerPoint Presentation</vt:lpstr>
      <vt:lpstr>PowerPoint Presentation</vt:lpstr>
      <vt:lpstr>PowerPoint Presentation</vt:lpstr>
    </vt:vector>
  </TitlesOfParts>
  <Company>St Gregorys Catholic Academy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teacher</dc:creator>
  <cp:lastModifiedBy>Profile Templa.</cp:lastModifiedBy>
  <cp:revision>81</cp:revision>
  <cp:lastPrinted>2024-05-15T14:45:03Z</cp:lastPrinted>
  <dcterms:created xsi:type="dcterms:W3CDTF">2022-11-09T13:20:25Z</dcterms:created>
  <dcterms:modified xsi:type="dcterms:W3CDTF">2024-05-15T14:45:31Z</dcterms:modified>
</cp:coreProperties>
</file>